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0"/>
            <a:ext cx="12191695" cy="6858000"/>
          </a:xfrm>
          <a:prstGeom prst="rect">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ectangle 3"/>
          <p:cNvSpPr/>
          <p:nvPr/>
        </p:nvSpPr>
        <p:spPr>
          <a:xfrm>
            <a:off x="0" y="0"/>
            <a:ext cx="201168" cy="6858000"/>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Rectangle 4"/>
          <p:cNvSpPr/>
          <p:nvPr/>
        </p:nvSpPr>
        <p:spPr>
          <a:xfrm>
            <a:off x="7955279" y="0"/>
            <a:ext cx="4233672" cy="6858000"/>
          </a:xfrm>
          <a:prstGeom prst="rect">
            <a:avLst/>
          </a:prstGeom>
          <a:solidFill>
            <a:srgbClr val="151F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ectangle 5"/>
          <p:cNvSpPr/>
          <p:nvPr/>
        </p:nvSpPr>
        <p:spPr>
          <a:xfrm>
            <a:off x="7955279" y="0"/>
            <a:ext cx="27432" cy="6858000"/>
          </a:xfrm>
          <a:prstGeom prst="rect">
            <a:avLst/>
          </a:prstGeom>
          <a:solidFill>
            <a:srgbClr val="2430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zimp_white.png"/>
          <p:cNvPicPr>
            <a:picLocks noChangeAspect="1"/>
          </p:cNvPicPr>
          <p:nvPr/>
        </p:nvPicPr>
        <p:blipFill>
          <a:blip r:embed="rId2"/>
          <a:stretch>
            <a:fillRect/>
          </a:stretch>
        </p:blipFill>
        <p:spPr>
          <a:xfrm>
            <a:off x="868680" y="777240"/>
            <a:ext cx="2777706" cy="420624"/>
          </a:xfrm>
          <a:prstGeom prst="rect">
            <a:avLst/>
          </a:prstGeom>
        </p:spPr>
      </p:pic>
      <p:sp>
        <p:nvSpPr>
          <p:cNvPr id="8" name="TextBox 7"/>
          <p:cNvSpPr txBox="1"/>
          <p:nvPr/>
        </p:nvSpPr>
        <p:spPr>
          <a:xfrm>
            <a:off x="868680" y="1645920"/>
            <a:ext cx="6858000" cy="2011680"/>
          </a:xfrm>
          <a:prstGeom prst="rect">
            <a:avLst/>
          </a:prstGeom>
          <a:noFill/>
        </p:spPr>
        <p:txBody>
          <a:bodyPr wrap="square" anchor="t" lIns="0" rIns="0" tIns="0" bIns="0">
            <a:spAutoFit/>
          </a:bodyPr>
          <a:lstStyle/>
          <a:p>
            <a:pPr algn="l">
              <a:lnSpc>
                <a:spcPct val="95000"/>
              </a:lnSpc>
              <a:spcAft>
                <a:spcPts val="0"/>
              </a:spcAft>
            </a:pPr>
            <a:r>
              <a:rPr sz="4000" b="1">
                <a:solidFill>
                  <a:srgbClr val="FFFFFF"/>
                </a:solidFill>
                <a:latin typeface="Arial"/>
              </a:rPr>
              <a:t>Mobile Application</a:t>
            </a:r>
          </a:p>
          <a:p>
            <a:pPr algn="l">
              <a:lnSpc>
                <a:spcPct val="95000"/>
              </a:lnSpc>
              <a:spcAft>
                <a:spcPts val="800"/>
              </a:spcAft>
            </a:pPr>
            <a:r>
              <a:rPr sz="4000" b="1">
                <a:solidFill>
                  <a:srgbClr val="FFFFFF"/>
                </a:solidFill>
                <a:latin typeface="Arial"/>
              </a:rPr>
              <a:t>Protection Suite</a:t>
            </a:r>
          </a:p>
        </p:txBody>
      </p:sp>
      <p:sp>
        <p:nvSpPr>
          <p:cNvPr id="9" name="Rectangle 8"/>
          <p:cNvSpPr/>
          <p:nvPr/>
        </p:nvSpPr>
        <p:spPr>
          <a:xfrm>
            <a:off x="868680" y="3218688"/>
            <a:ext cx="1371600" cy="45720"/>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868680" y="3520440"/>
            <a:ext cx="6949440" cy="914400"/>
          </a:xfrm>
          <a:prstGeom prst="rect">
            <a:avLst/>
          </a:prstGeom>
          <a:noFill/>
        </p:spPr>
        <p:txBody>
          <a:bodyPr wrap="square" anchor="t" lIns="0" rIns="0" tIns="0" bIns="0">
            <a:spAutoFit/>
          </a:bodyPr>
          <a:lstStyle/>
          <a:p>
            <a:pPr algn="l">
              <a:lnSpc>
                <a:spcPct val="100000"/>
              </a:lnSpc>
              <a:spcAft>
                <a:spcPts val="600"/>
              </a:spcAft>
            </a:pPr>
            <a:r>
              <a:rPr sz="1600" b="1">
                <a:solidFill>
                  <a:srgbClr val="DAE2EC"/>
                </a:solidFill>
                <a:latin typeface="Arial"/>
              </a:rPr>
              <a:t>Build secure, compliant and fraud-resistant mobile apps for Indonesia</a:t>
            </a:r>
          </a:p>
          <a:p>
            <a:pPr algn="l">
              <a:lnSpc>
                <a:spcPct val="100000"/>
              </a:lnSpc>
              <a:spcAft>
                <a:spcPts val="0"/>
              </a:spcAft>
            </a:pPr>
            <a:r>
              <a:rPr sz="1250" b="0">
                <a:solidFill>
                  <a:srgbClr val="9FACBD"/>
                </a:solidFill>
                <a:latin typeface="Arial"/>
              </a:rPr>
              <a:t>zScan  •  zShield  •  zKeyBox  •  zDefend  •  zConsole — now hosted in an Indonesian data centre</a:t>
            </a:r>
          </a:p>
        </p:txBody>
      </p:sp>
      <p:sp>
        <p:nvSpPr>
          <p:cNvPr id="11" name="Rounded Rectangle 10"/>
          <p:cNvSpPr/>
          <p:nvPr/>
        </p:nvSpPr>
        <p:spPr>
          <a:xfrm>
            <a:off x="868680" y="4800600"/>
            <a:ext cx="2697480" cy="384048"/>
          </a:xfrm>
          <a:prstGeom prst="roundRect">
            <a:avLst>
              <a:gd name="adj" fmla="val 50000"/>
            </a:avLst>
          </a:prstGeom>
          <a:solidFill>
            <a:srgbClr val="1D2B4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0" bIns="0"/>
          <a:lstStyle/>
          <a:p>
            <a:pPr algn="ctr"/>
            <a:r>
              <a:rPr sz="1000" b="1">
                <a:solidFill>
                  <a:srgbClr val="FF4C15"/>
                </a:solidFill>
                <a:latin typeface="Arial"/>
              </a:rPr>
              <a:t>OJK &amp; UU PDP ALIGNED</a:t>
            </a:r>
          </a:p>
        </p:txBody>
      </p:sp>
      <p:sp>
        <p:nvSpPr>
          <p:cNvPr id="12" name="Rounded Rectangle 11"/>
          <p:cNvSpPr/>
          <p:nvPr/>
        </p:nvSpPr>
        <p:spPr>
          <a:xfrm>
            <a:off x="3703320" y="4800600"/>
            <a:ext cx="2788920" cy="384048"/>
          </a:xfrm>
          <a:prstGeom prst="roundRect">
            <a:avLst>
              <a:gd name="adj" fmla="val 50000"/>
            </a:avLst>
          </a:prstGeom>
          <a:solidFill>
            <a:srgbClr val="1D2B4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0" bIns="0"/>
          <a:lstStyle/>
          <a:p>
            <a:pPr algn="ctr"/>
            <a:r>
              <a:rPr sz="1000" b="1">
                <a:solidFill>
                  <a:srgbClr val="FF4C15"/>
                </a:solidFill>
                <a:latin typeface="Arial"/>
              </a:rPr>
              <a:t>DATA RESIDENT IN INDONESIA</a:t>
            </a:r>
          </a:p>
        </p:txBody>
      </p:sp>
      <p:sp>
        <p:nvSpPr>
          <p:cNvPr id="13" name="TextBox 12"/>
          <p:cNvSpPr txBox="1"/>
          <p:nvPr/>
        </p:nvSpPr>
        <p:spPr>
          <a:xfrm>
            <a:off x="868680" y="5715000"/>
            <a:ext cx="6858000" cy="548640"/>
          </a:xfrm>
          <a:prstGeom prst="rect">
            <a:avLst/>
          </a:prstGeom>
          <a:noFill/>
        </p:spPr>
        <p:txBody>
          <a:bodyPr wrap="square" anchor="t" lIns="0" rIns="0" tIns="0" bIns="0">
            <a:spAutoFit/>
          </a:bodyPr>
          <a:lstStyle/>
          <a:p>
            <a:pPr algn="l">
              <a:lnSpc>
                <a:spcPct val="100000"/>
              </a:lnSpc>
              <a:spcAft>
                <a:spcPts val="300"/>
              </a:spcAft>
            </a:pPr>
            <a:r>
              <a:rPr sz="1150" b="1">
                <a:solidFill>
                  <a:srgbClr val="FFFFFF"/>
                </a:solidFill>
                <a:latin typeface="Arial"/>
              </a:rPr>
              <a:t>Presented by SecureCentral — Authorised Zimperium Partner, Asia Pacific</a:t>
            </a:r>
          </a:p>
          <a:p>
            <a:pPr algn="l">
              <a:lnSpc>
                <a:spcPct val="100000"/>
              </a:lnSpc>
              <a:spcAft>
                <a:spcPts val="0"/>
              </a:spcAft>
            </a:pPr>
            <a:r>
              <a:rPr sz="1000" b="0">
                <a:solidFill>
                  <a:srgbClr val="8D9BAE"/>
                </a:solidFill>
                <a:latin typeface="Arial"/>
              </a:rPr>
              <a:t>Australia  •  New Zealand  •  Singapore  •  Malaysia  •  Indonesia</a:t>
            </a:r>
          </a:p>
        </p:txBody>
      </p:sp>
      <p:pic>
        <p:nvPicPr>
          <p:cNvPr id="14" name="Picture 13" descr="sc_logo_dark.png"/>
          <p:cNvPicPr>
            <a:picLocks noChangeAspect="1"/>
          </p:cNvPicPr>
          <p:nvPr/>
        </p:nvPicPr>
        <p:blipFill>
          <a:blip r:embed="rId3"/>
          <a:stretch>
            <a:fillRect/>
          </a:stretch>
        </p:blipFill>
        <p:spPr>
          <a:xfrm>
            <a:off x="8732520" y="2651760"/>
            <a:ext cx="2651760" cy="446516"/>
          </a:xfrm>
          <a:prstGeom prst="rect">
            <a:avLst/>
          </a:prstGeom>
        </p:spPr>
      </p:pic>
      <p:sp>
        <p:nvSpPr>
          <p:cNvPr id="15" name="TextBox 14"/>
          <p:cNvSpPr txBox="1"/>
          <p:nvPr/>
        </p:nvSpPr>
        <p:spPr>
          <a:xfrm>
            <a:off x="8732520" y="3310128"/>
            <a:ext cx="2651760" cy="822960"/>
          </a:xfrm>
          <a:prstGeom prst="rect">
            <a:avLst/>
          </a:prstGeom>
          <a:noFill/>
        </p:spPr>
        <p:txBody>
          <a:bodyPr wrap="square" anchor="t" lIns="0" rIns="0" tIns="0" bIns="0">
            <a:spAutoFit/>
          </a:bodyPr>
          <a:lstStyle/>
          <a:p>
            <a:pPr algn="l">
              <a:lnSpc>
                <a:spcPct val="110000"/>
              </a:lnSpc>
              <a:spcAft>
                <a:spcPts val="400"/>
              </a:spcAft>
            </a:pPr>
            <a:r>
              <a:rPr sz="1100" b="1">
                <a:solidFill>
                  <a:srgbClr val="C99A2E"/>
                </a:solidFill>
                <a:latin typeface="Arial"/>
              </a:rPr>
              <a:t>Authorised APAC Partner</a:t>
            </a:r>
          </a:p>
          <a:p>
            <a:pPr algn="l">
              <a:lnSpc>
                <a:spcPct val="110000"/>
              </a:lnSpc>
              <a:spcAft>
                <a:spcPts val="0"/>
              </a:spcAft>
            </a:pPr>
            <a:r>
              <a:rPr sz="950" b="0">
                <a:solidFill>
                  <a:srgbClr val="9FACBD"/>
                </a:solidFill>
                <a:latin typeface="Arial"/>
              </a:rPr>
              <a:t>Local pre-sales, deployment and</a:t>
            </a:r>
          </a:p>
          <a:p>
            <a:pPr algn="l">
              <a:lnSpc>
                <a:spcPct val="110000"/>
              </a:lnSpc>
              <a:spcAft>
                <a:spcPts val="0"/>
              </a:spcAft>
            </a:pPr>
            <a:r>
              <a:rPr sz="950" b="0">
                <a:solidFill>
                  <a:srgbClr val="9FACBD"/>
                </a:solidFill>
                <a:latin typeface="Arial"/>
              </a:rPr>
              <a:t>first/second-line support in-region.</a:t>
            </a:r>
          </a:p>
        </p:txBody>
      </p:sp>
      <p:sp>
        <p:nvSpPr>
          <p:cNvPr id="16" name="Rectangle 15"/>
          <p:cNvSpPr/>
          <p:nvPr/>
        </p:nvSpPr>
        <p:spPr>
          <a:xfrm>
            <a:off x="8732520" y="4315968"/>
            <a:ext cx="2651760" cy="10972"/>
          </a:xfrm>
          <a:prstGeom prst="rect">
            <a:avLst/>
          </a:prstGeom>
          <a:solidFill>
            <a:srgbClr val="2C3A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8732520" y="4526280"/>
            <a:ext cx="2651760" cy="548640"/>
          </a:xfrm>
          <a:prstGeom prst="rect">
            <a:avLst/>
          </a:prstGeom>
          <a:noFill/>
        </p:spPr>
        <p:txBody>
          <a:bodyPr wrap="square" anchor="t" lIns="0" rIns="0" tIns="0" bIns="0">
            <a:spAutoFit/>
          </a:bodyPr>
          <a:lstStyle/>
          <a:p>
            <a:pPr algn="l">
              <a:lnSpc>
                <a:spcPct val="100000"/>
              </a:lnSpc>
              <a:spcAft>
                <a:spcPts val="200"/>
              </a:spcAft>
            </a:pPr>
            <a:r>
              <a:rPr sz="950" b="0">
                <a:solidFill>
                  <a:srgbClr val="C6D1DE"/>
                </a:solidFill>
                <a:latin typeface="Arial"/>
              </a:rPr>
              <a:t>info@securecentral.com.au</a:t>
            </a:r>
          </a:p>
          <a:p>
            <a:pPr algn="l">
              <a:lnSpc>
                <a:spcPct val="100000"/>
              </a:lnSpc>
              <a:spcAft>
                <a:spcPts val="0"/>
              </a:spcAft>
            </a:pPr>
            <a:r>
              <a:rPr sz="950" b="0">
                <a:solidFill>
                  <a:srgbClr val="C6D1DE"/>
                </a:solidFill>
                <a:latin typeface="Arial"/>
              </a:rPr>
              <a:t>www.securecentral.net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0"/>
            <a:ext cx="12191695" cy="1170432"/>
          </a:xfrm>
          <a:prstGeom prst="rect">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ectangle 3"/>
          <p:cNvSpPr/>
          <p:nvPr/>
        </p:nvSpPr>
        <p:spPr>
          <a:xfrm>
            <a:off x="0" y="1170432"/>
            <a:ext cx="12191695" cy="41148"/>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566928" y="201168"/>
            <a:ext cx="8778240" cy="274320"/>
          </a:xfrm>
          <a:prstGeom prst="rect">
            <a:avLst/>
          </a:prstGeom>
          <a:noFill/>
        </p:spPr>
        <p:txBody>
          <a:bodyPr wrap="square" anchor="t" lIns="0" rIns="0" tIns="0" bIns="0">
            <a:spAutoFit/>
          </a:bodyPr>
          <a:lstStyle/>
          <a:p>
            <a:pPr algn="l">
              <a:lnSpc>
                <a:spcPct val="100000"/>
              </a:lnSpc>
              <a:spcAft>
                <a:spcPts val="0"/>
              </a:spcAft>
            </a:pPr>
            <a:r>
              <a:rPr sz="1050" b="1">
                <a:solidFill>
                  <a:srgbClr val="FF4C15"/>
                </a:solidFill>
                <a:latin typeface="Arial"/>
              </a:rPr>
              <a:t>AGENDA</a:t>
            </a:r>
          </a:p>
        </p:txBody>
      </p:sp>
      <p:sp>
        <p:nvSpPr>
          <p:cNvPr id="6" name="TextBox 5"/>
          <p:cNvSpPr txBox="1"/>
          <p:nvPr/>
        </p:nvSpPr>
        <p:spPr>
          <a:xfrm>
            <a:off x="566928" y="420624"/>
            <a:ext cx="8915400" cy="502920"/>
          </a:xfrm>
          <a:prstGeom prst="rect">
            <a:avLst/>
          </a:prstGeom>
          <a:noFill/>
        </p:spPr>
        <p:txBody>
          <a:bodyPr wrap="square" anchor="t" lIns="0" rIns="0" tIns="0" bIns="0">
            <a:spAutoFit/>
          </a:bodyPr>
          <a:lstStyle/>
          <a:p>
            <a:pPr algn="l">
              <a:lnSpc>
                <a:spcPct val="100000"/>
              </a:lnSpc>
              <a:spcAft>
                <a:spcPts val="0"/>
              </a:spcAft>
            </a:pPr>
            <a:r>
              <a:rPr sz="2300" b="1">
                <a:solidFill>
                  <a:srgbClr val="0B1220"/>
                </a:solidFill>
                <a:latin typeface="Arial"/>
              </a:rPr>
              <a:t>What we will cover today</a:t>
            </a:r>
          </a:p>
        </p:txBody>
      </p:sp>
      <p:sp>
        <p:nvSpPr>
          <p:cNvPr id="7" name="TextBox 6"/>
          <p:cNvSpPr txBox="1"/>
          <p:nvPr/>
        </p:nvSpPr>
        <p:spPr>
          <a:xfrm>
            <a:off x="566928" y="914400"/>
            <a:ext cx="8961120" cy="274320"/>
          </a:xfrm>
          <a:prstGeom prst="rect">
            <a:avLst/>
          </a:prstGeom>
          <a:noFill/>
        </p:spPr>
        <p:txBody>
          <a:bodyPr wrap="square" anchor="t" lIns="0" rIns="0" tIns="0" bIns="0">
            <a:spAutoFit/>
          </a:bodyPr>
          <a:lstStyle/>
          <a:p>
            <a:pPr algn="l">
              <a:lnSpc>
                <a:spcPct val="100000"/>
              </a:lnSpc>
              <a:spcAft>
                <a:spcPts val="0"/>
              </a:spcAft>
            </a:pPr>
            <a:r>
              <a:rPr sz="1150" b="0">
                <a:solidFill>
                  <a:srgbClr val="5B6574"/>
                </a:solidFill>
                <a:latin typeface="Arial"/>
              </a:rPr>
              <a:t>A 20-minute view of the mobile app risk, the platform, the proof and the next step</a:t>
            </a:r>
          </a:p>
        </p:txBody>
      </p:sp>
      <p:pic>
        <p:nvPicPr>
          <p:cNvPr id="8" name="Picture 7" descr="zimp_dark.png"/>
          <p:cNvPicPr>
            <a:picLocks noChangeAspect="1"/>
          </p:cNvPicPr>
          <p:nvPr/>
        </p:nvPicPr>
        <p:blipFill>
          <a:blip r:embed="rId2"/>
          <a:stretch>
            <a:fillRect/>
          </a:stretch>
        </p:blipFill>
        <p:spPr>
          <a:xfrm>
            <a:off x="9646920" y="310896"/>
            <a:ext cx="1570008" cy="237744"/>
          </a:xfrm>
          <a:prstGeom prst="rect">
            <a:avLst/>
          </a:prstGeom>
        </p:spPr>
      </p:pic>
      <p:pic>
        <p:nvPicPr>
          <p:cNvPr id="9" name="Picture 8" descr="sc_logo_light.png"/>
          <p:cNvPicPr>
            <a:picLocks noChangeAspect="1"/>
          </p:cNvPicPr>
          <p:nvPr/>
        </p:nvPicPr>
        <p:blipFill>
          <a:blip r:embed="rId3"/>
          <a:stretch>
            <a:fillRect/>
          </a:stretch>
        </p:blipFill>
        <p:spPr>
          <a:xfrm>
            <a:off x="9646920" y="658368"/>
            <a:ext cx="1629125" cy="274320"/>
          </a:xfrm>
          <a:prstGeom prst="rect">
            <a:avLst/>
          </a:prstGeom>
        </p:spPr>
      </p:pic>
      <p:sp>
        <p:nvSpPr>
          <p:cNvPr id="10" name="Rounded Rectangle 9"/>
          <p:cNvSpPr/>
          <p:nvPr/>
        </p:nvSpPr>
        <p:spPr>
          <a:xfrm>
            <a:off x="566928" y="1572768"/>
            <a:ext cx="5285232" cy="1325880"/>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841247" y="1828800"/>
            <a:ext cx="731520" cy="457200"/>
          </a:xfrm>
          <a:prstGeom prst="rect">
            <a:avLst/>
          </a:prstGeom>
          <a:noFill/>
        </p:spPr>
        <p:txBody>
          <a:bodyPr wrap="square" anchor="t" lIns="0" rIns="0" tIns="0" bIns="0">
            <a:spAutoFit/>
          </a:bodyPr>
          <a:lstStyle/>
          <a:p>
            <a:pPr algn="l">
              <a:lnSpc>
                <a:spcPct val="100000"/>
              </a:lnSpc>
              <a:spcAft>
                <a:spcPts val="0"/>
              </a:spcAft>
            </a:pPr>
            <a:r>
              <a:rPr sz="2600" b="1">
                <a:solidFill>
                  <a:srgbClr val="E8EBEF"/>
                </a:solidFill>
                <a:latin typeface="Arial"/>
              </a:rPr>
              <a:t>01</a:t>
            </a:r>
          </a:p>
        </p:txBody>
      </p:sp>
      <p:sp>
        <p:nvSpPr>
          <p:cNvPr id="12" name="TextBox 11"/>
          <p:cNvSpPr txBox="1"/>
          <p:nvPr/>
        </p:nvSpPr>
        <p:spPr>
          <a:xfrm>
            <a:off x="1618488" y="1847088"/>
            <a:ext cx="4023360" cy="365760"/>
          </a:xfrm>
          <a:prstGeom prst="rect">
            <a:avLst/>
          </a:prstGeom>
          <a:noFill/>
        </p:spPr>
        <p:txBody>
          <a:bodyPr wrap="square" anchor="t" lIns="0" rIns="0" tIns="0" bIns="0">
            <a:spAutoFit/>
          </a:bodyPr>
          <a:lstStyle/>
          <a:p>
            <a:pPr algn="l">
              <a:lnSpc>
                <a:spcPct val="100000"/>
              </a:lnSpc>
              <a:spcAft>
                <a:spcPts val="0"/>
              </a:spcAft>
            </a:pPr>
            <a:r>
              <a:rPr sz="1400" b="1">
                <a:solidFill>
                  <a:srgbClr val="0B1220"/>
                </a:solidFill>
                <a:latin typeface="Arial"/>
              </a:rPr>
              <a:t>The Indonesian mobile risk picture</a:t>
            </a:r>
          </a:p>
        </p:txBody>
      </p:sp>
      <p:sp>
        <p:nvSpPr>
          <p:cNvPr id="13" name="TextBox 12"/>
          <p:cNvSpPr txBox="1"/>
          <p:nvPr/>
        </p:nvSpPr>
        <p:spPr>
          <a:xfrm>
            <a:off x="1618488" y="2231136"/>
            <a:ext cx="4023360" cy="457200"/>
          </a:xfrm>
          <a:prstGeom prst="rect">
            <a:avLst/>
          </a:prstGeom>
          <a:noFill/>
        </p:spPr>
        <p:txBody>
          <a:bodyPr wrap="square" anchor="t" lIns="0" rIns="0" tIns="0" bIns="0">
            <a:spAutoFit/>
          </a:bodyPr>
          <a:lstStyle/>
          <a:p>
            <a:pPr algn="l">
              <a:lnSpc>
                <a:spcPct val="115000"/>
              </a:lnSpc>
              <a:spcAft>
                <a:spcPts val="0"/>
              </a:spcAft>
            </a:pPr>
            <a:r>
              <a:rPr sz="1050" b="0">
                <a:solidFill>
                  <a:srgbClr val="5B6574"/>
                </a:solidFill>
                <a:latin typeface="Arial"/>
              </a:rPr>
              <a:t>Mobile-first banking, e-wallets and the fraud economy targeting them</a:t>
            </a:r>
          </a:p>
        </p:txBody>
      </p:sp>
      <p:sp>
        <p:nvSpPr>
          <p:cNvPr id="14" name="Rectangle 13"/>
          <p:cNvSpPr/>
          <p:nvPr/>
        </p:nvSpPr>
        <p:spPr>
          <a:xfrm>
            <a:off x="566928" y="1801368"/>
            <a:ext cx="45720" cy="868680"/>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566928" y="3145536"/>
            <a:ext cx="5285232" cy="1325880"/>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41247" y="3401568"/>
            <a:ext cx="731520" cy="457200"/>
          </a:xfrm>
          <a:prstGeom prst="rect">
            <a:avLst/>
          </a:prstGeom>
          <a:noFill/>
        </p:spPr>
        <p:txBody>
          <a:bodyPr wrap="square" anchor="t" lIns="0" rIns="0" tIns="0" bIns="0">
            <a:spAutoFit/>
          </a:bodyPr>
          <a:lstStyle/>
          <a:p>
            <a:pPr algn="l">
              <a:lnSpc>
                <a:spcPct val="100000"/>
              </a:lnSpc>
              <a:spcAft>
                <a:spcPts val="0"/>
              </a:spcAft>
            </a:pPr>
            <a:r>
              <a:rPr sz="2600" b="1">
                <a:solidFill>
                  <a:srgbClr val="E8EBEF"/>
                </a:solidFill>
                <a:latin typeface="Arial"/>
              </a:rPr>
              <a:t>02</a:t>
            </a:r>
          </a:p>
        </p:txBody>
      </p:sp>
      <p:sp>
        <p:nvSpPr>
          <p:cNvPr id="17" name="TextBox 16"/>
          <p:cNvSpPr txBox="1"/>
          <p:nvPr/>
        </p:nvSpPr>
        <p:spPr>
          <a:xfrm>
            <a:off x="1618488" y="3419856"/>
            <a:ext cx="4023360" cy="365760"/>
          </a:xfrm>
          <a:prstGeom prst="rect">
            <a:avLst/>
          </a:prstGeom>
          <a:noFill/>
        </p:spPr>
        <p:txBody>
          <a:bodyPr wrap="square" anchor="t" lIns="0" rIns="0" tIns="0" bIns="0">
            <a:spAutoFit/>
          </a:bodyPr>
          <a:lstStyle/>
          <a:p>
            <a:pPr algn="l">
              <a:lnSpc>
                <a:spcPct val="100000"/>
              </a:lnSpc>
              <a:spcAft>
                <a:spcPts val="0"/>
              </a:spcAft>
            </a:pPr>
            <a:r>
              <a:rPr sz="1400" b="1">
                <a:solidFill>
                  <a:srgbClr val="0B1220"/>
                </a:solidFill>
                <a:latin typeface="Arial"/>
              </a:rPr>
              <a:t>Zimperium MAPS platform</a:t>
            </a:r>
          </a:p>
        </p:txBody>
      </p:sp>
      <p:sp>
        <p:nvSpPr>
          <p:cNvPr id="18" name="TextBox 17"/>
          <p:cNvSpPr txBox="1"/>
          <p:nvPr/>
        </p:nvSpPr>
        <p:spPr>
          <a:xfrm>
            <a:off x="1618488" y="3803904"/>
            <a:ext cx="4023360" cy="457200"/>
          </a:xfrm>
          <a:prstGeom prst="rect">
            <a:avLst/>
          </a:prstGeom>
          <a:noFill/>
        </p:spPr>
        <p:txBody>
          <a:bodyPr wrap="square" anchor="t" lIns="0" rIns="0" tIns="0" bIns="0">
            <a:spAutoFit/>
          </a:bodyPr>
          <a:lstStyle/>
          <a:p>
            <a:pPr algn="l">
              <a:lnSpc>
                <a:spcPct val="115000"/>
              </a:lnSpc>
              <a:spcAft>
                <a:spcPts val="0"/>
              </a:spcAft>
            </a:pPr>
            <a:r>
              <a:rPr sz="1050" b="0">
                <a:solidFill>
                  <a:srgbClr val="5B6574"/>
                </a:solidFill>
                <a:latin typeface="Arial"/>
              </a:rPr>
              <a:t>zScan, zShield, zKeyBox, zDefend and zConsole across the app lifecycle</a:t>
            </a:r>
          </a:p>
        </p:txBody>
      </p:sp>
      <p:sp>
        <p:nvSpPr>
          <p:cNvPr id="19" name="Rectangle 18"/>
          <p:cNvSpPr/>
          <p:nvPr/>
        </p:nvSpPr>
        <p:spPr>
          <a:xfrm>
            <a:off x="566928" y="3374136"/>
            <a:ext cx="45720" cy="868680"/>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ounded Rectangle 19"/>
          <p:cNvSpPr/>
          <p:nvPr/>
        </p:nvSpPr>
        <p:spPr>
          <a:xfrm>
            <a:off x="566928" y="4718304"/>
            <a:ext cx="5285232" cy="1325880"/>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41247" y="4974336"/>
            <a:ext cx="731520" cy="457200"/>
          </a:xfrm>
          <a:prstGeom prst="rect">
            <a:avLst/>
          </a:prstGeom>
          <a:noFill/>
        </p:spPr>
        <p:txBody>
          <a:bodyPr wrap="square" anchor="t" lIns="0" rIns="0" tIns="0" bIns="0">
            <a:spAutoFit/>
          </a:bodyPr>
          <a:lstStyle/>
          <a:p>
            <a:pPr algn="l">
              <a:lnSpc>
                <a:spcPct val="100000"/>
              </a:lnSpc>
              <a:spcAft>
                <a:spcPts val="0"/>
              </a:spcAft>
            </a:pPr>
            <a:r>
              <a:rPr sz="2600" b="1">
                <a:solidFill>
                  <a:srgbClr val="E8EBEF"/>
                </a:solidFill>
                <a:latin typeface="Arial"/>
              </a:rPr>
              <a:t>03</a:t>
            </a:r>
          </a:p>
        </p:txBody>
      </p:sp>
      <p:sp>
        <p:nvSpPr>
          <p:cNvPr id="22" name="TextBox 21"/>
          <p:cNvSpPr txBox="1"/>
          <p:nvPr/>
        </p:nvSpPr>
        <p:spPr>
          <a:xfrm>
            <a:off x="1618488" y="4992624"/>
            <a:ext cx="4023360" cy="365760"/>
          </a:xfrm>
          <a:prstGeom prst="rect">
            <a:avLst/>
          </a:prstGeom>
          <a:noFill/>
        </p:spPr>
        <p:txBody>
          <a:bodyPr wrap="square" anchor="t" lIns="0" rIns="0" tIns="0" bIns="0">
            <a:spAutoFit/>
          </a:bodyPr>
          <a:lstStyle/>
          <a:p>
            <a:pPr algn="l">
              <a:lnSpc>
                <a:spcPct val="100000"/>
              </a:lnSpc>
              <a:spcAft>
                <a:spcPts val="0"/>
              </a:spcAft>
            </a:pPr>
            <a:r>
              <a:rPr sz="1400" b="1">
                <a:solidFill>
                  <a:srgbClr val="0B1220"/>
                </a:solidFill>
                <a:latin typeface="Arial"/>
              </a:rPr>
              <a:t>Data sovereignty for Indonesia</a:t>
            </a:r>
          </a:p>
        </p:txBody>
      </p:sp>
      <p:sp>
        <p:nvSpPr>
          <p:cNvPr id="23" name="TextBox 22"/>
          <p:cNvSpPr txBox="1"/>
          <p:nvPr/>
        </p:nvSpPr>
        <p:spPr>
          <a:xfrm>
            <a:off x="1618488" y="5376672"/>
            <a:ext cx="4023360" cy="457200"/>
          </a:xfrm>
          <a:prstGeom prst="rect">
            <a:avLst/>
          </a:prstGeom>
          <a:noFill/>
        </p:spPr>
        <p:txBody>
          <a:bodyPr wrap="square" anchor="t" lIns="0" rIns="0" tIns="0" bIns="0">
            <a:spAutoFit/>
          </a:bodyPr>
          <a:lstStyle/>
          <a:p>
            <a:pPr algn="l">
              <a:lnSpc>
                <a:spcPct val="115000"/>
              </a:lnSpc>
              <a:spcAft>
                <a:spcPts val="0"/>
              </a:spcAft>
            </a:pPr>
            <a:r>
              <a:rPr sz="1050" b="0">
                <a:solidFill>
                  <a:srgbClr val="5B6574"/>
                </a:solidFill>
                <a:latin typeface="Arial"/>
              </a:rPr>
              <a:t>zConsole hosted in-country to meet OJK and UU PDP expectations</a:t>
            </a:r>
          </a:p>
        </p:txBody>
      </p:sp>
      <p:sp>
        <p:nvSpPr>
          <p:cNvPr id="24" name="Rectangle 23"/>
          <p:cNvSpPr/>
          <p:nvPr/>
        </p:nvSpPr>
        <p:spPr>
          <a:xfrm>
            <a:off x="566928" y="4946904"/>
            <a:ext cx="45720" cy="868680"/>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Rounded Rectangle 24"/>
          <p:cNvSpPr/>
          <p:nvPr/>
        </p:nvSpPr>
        <p:spPr>
          <a:xfrm>
            <a:off x="6355080" y="1572768"/>
            <a:ext cx="5285232" cy="1325880"/>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6629400" y="1828800"/>
            <a:ext cx="731520" cy="457200"/>
          </a:xfrm>
          <a:prstGeom prst="rect">
            <a:avLst/>
          </a:prstGeom>
          <a:noFill/>
        </p:spPr>
        <p:txBody>
          <a:bodyPr wrap="square" anchor="t" lIns="0" rIns="0" tIns="0" bIns="0">
            <a:spAutoFit/>
          </a:bodyPr>
          <a:lstStyle/>
          <a:p>
            <a:pPr algn="l">
              <a:lnSpc>
                <a:spcPct val="100000"/>
              </a:lnSpc>
              <a:spcAft>
                <a:spcPts val="0"/>
              </a:spcAft>
            </a:pPr>
            <a:r>
              <a:rPr sz="2600" b="1">
                <a:solidFill>
                  <a:srgbClr val="E8EBEF"/>
                </a:solidFill>
                <a:latin typeface="Arial"/>
              </a:rPr>
              <a:t>04</a:t>
            </a:r>
          </a:p>
        </p:txBody>
      </p:sp>
      <p:sp>
        <p:nvSpPr>
          <p:cNvPr id="27" name="TextBox 26"/>
          <p:cNvSpPr txBox="1"/>
          <p:nvPr/>
        </p:nvSpPr>
        <p:spPr>
          <a:xfrm>
            <a:off x="7406640" y="1847088"/>
            <a:ext cx="4023360" cy="365760"/>
          </a:xfrm>
          <a:prstGeom prst="rect">
            <a:avLst/>
          </a:prstGeom>
          <a:noFill/>
        </p:spPr>
        <p:txBody>
          <a:bodyPr wrap="square" anchor="t" lIns="0" rIns="0" tIns="0" bIns="0">
            <a:spAutoFit/>
          </a:bodyPr>
          <a:lstStyle/>
          <a:p>
            <a:pPr algn="l">
              <a:lnSpc>
                <a:spcPct val="100000"/>
              </a:lnSpc>
              <a:spcAft>
                <a:spcPts val="0"/>
              </a:spcAft>
            </a:pPr>
            <a:r>
              <a:rPr sz="1400" b="1">
                <a:solidFill>
                  <a:srgbClr val="0B1220"/>
                </a:solidFill>
                <a:latin typeface="Arial"/>
              </a:rPr>
              <a:t>Competitive battle card</a:t>
            </a:r>
          </a:p>
        </p:txBody>
      </p:sp>
      <p:sp>
        <p:nvSpPr>
          <p:cNvPr id="28" name="TextBox 27"/>
          <p:cNvSpPr txBox="1"/>
          <p:nvPr/>
        </p:nvSpPr>
        <p:spPr>
          <a:xfrm>
            <a:off x="7406640" y="2231136"/>
            <a:ext cx="4023360" cy="457200"/>
          </a:xfrm>
          <a:prstGeom prst="rect">
            <a:avLst/>
          </a:prstGeom>
          <a:noFill/>
        </p:spPr>
        <p:txBody>
          <a:bodyPr wrap="square" anchor="t" lIns="0" rIns="0" tIns="0" bIns="0">
            <a:spAutoFit/>
          </a:bodyPr>
          <a:lstStyle/>
          <a:p>
            <a:pPr algn="l">
              <a:lnSpc>
                <a:spcPct val="115000"/>
              </a:lnSpc>
              <a:spcAft>
                <a:spcPts val="0"/>
              </a:spcAft>
            </a:pPr>
            <a:r>
              <a:rPr sz="1050" b="0">
                <a:solidFill>
                  <a:srgbClr val="5B6574"/>
                </a:solidFill>
                <a:latin typeface="Arial"/>
              </a:rPr>
              <a:t>Guardsquare, Appdome, V-Key, Promon, Build38, Digital.ai</a:t>
            </a:r>
          </a:p>
        </p:txBody>
      </p:sp>
      <p:sp>
        <p:nvSpPr>
          <p:cNvPr id="29" name="Rectangle 28"/>
          <p:cNvSpPr/>
          <p:nvPr/>
        </p:nvSpPr>
        <p:spPr>
          <a:xfrm>
            <a:off x="6355080" y="1801368"/>
            <a:ext cx="45720" cy="868680"/>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Rounded Rectangle 29"/>
          <p:cNvSpPr/>
          <p:nvPr/>
        </p:nvSpPr>
        <p:spPr>
          <a:xfrm>
            <a:off x="6355080" y="3145536"/>
            <a:ext cx="5285232" cy="1325880"/>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TextBox 30"/>
          <p:cNvSpPr txBox="1"/>
          <p:nvPr/>
        </p:nvSpPr>
        <p:spPr>
          <a:xfrm>
            <a:off x="6629400" y="3401568"/>
            <a:ext cx="731520" cy="457200"/>
          </a:xfrm>
          <a:prstGeom prst="rect">
            <a:avLst/>
          </a:prstGeom>
          <a:noFill/>
        </p:spPr>
        <p:txBody>
          <a:bodyPr wrap="square" anchor="t" lIns="0" rIns="0" tIns="0" bIns="0">
            <a:spAutoFit/>
          </a:bodyPr>
          <a:lstStyle/>
          <a:p>
            <a:pPr algn="l">
              <a:lnSpc>
                <a:spcPct val="100000"/>
              </a:lnSpc>
              <a:spcAft>
                <a:spcPts val="0"/>
              </a:spcAft>
            </a:pPr>
            <a:r>
              <a:rPr sz="2600" b="1">
                <a:solidFill>
                  <a:srgbClr val="E8EBEF"/>
                </a:solidFill>
                <a:latin typeface="Arial"/>
              </a:rPr>
              <a:t>05</a:t>
            </a:r>
          </a:p>
        </p:txBody>
      </p:sp>
      <p:sp>
        <p:nvSpPr>
          <p:cNvPr id="32" name="TextBox 31"/>
          <p:cNvSpPr txBox="1"/>
          <p:nvPr/>
        </p:nvSpPr>
        <p:spPr>
          <a:xfrm>
            <a:off x="7406640" y="3419856"/>
            <a:ext cx="4023360" cy="365760"/>
          </a:xfrm>
          <a:prstGeom prst="rect">
            <a:avLst/>
          </a:prstGeom>
          <a:noFill/>
        </p:spPr>
        <p:txBody>
          <a:bodyPr wrap="square" anchor="t" lIns="0" rIns="0" tIns="0" bIns="0">
            <a:spAutoFit/>
          </a:bodyPr>
          <a:lstStyle/>
          <a:p>
            <a:pPr algn="l">
              <a:lnSpc>
                <a:spcPct val="100000"/>
              </a:lnSpc>
              <a:spcAft>
                <a:spcPts val="0"/>
              </a:spcAft>
            </a:pPr>
            <a:r>
              <a:rPr sz="1400" b="1">
                <a:solidFill>
                  <a:srgbClr val="0B1220"/>
                </a:solidFill>
                <a:latin typeface="Arial"/>
              </a:rPr>
              <a:t>Customer proof</a:t>
            </a:r>
          </a:p>
        </p:txBody>
      </p:sp>
      <p:sp>
        <p:nvSpPr>
          <p:cNvPr id="33" name="TextBox 32"/>
          <p:cNvSpPr txBox="1"/>
          <p:nvPr/>
        </p:nvSpPr>
        <p:spPr>
          <a:xfrm>
            <a:off x="7406640" y="3803904"/>
            <a:ext cx="4023360" cy="457200"/>
          </a:xfrm>
          <a:prstGeom prst="rect">
            <a:avLst/>
          </a:prstGeom>
          <a:noFill/>
        </p:spPr>
        <p:txBody>
          <a:bodyPr wrap="square" anchor="t" lIns="0" rIns="0" tIns="0" bIns="0">
            <a:spAutoFit/>
          </a:bodyPr>
          <a:lstStyle/>
          <a:p>
            <a:pPr algn="l">
              <a:lnSpc>
                <a:spcPct val="115000"/>
              </a:lnSpc>
              <a:spcAft>
                <a:spcPts val="0"/>
              </a:spcAft>
            </a:pPr>
            <a:r>
              <a:rPr sz="1050" b="0">
                <a:solidFill>
                  <a:srgbClr val="5B6574"/>
                </a:solidFill>
                <a:latin typeface="Arial"/>
              </a:rPr>
              <a:t>Global and regional organisations protecting apps with Zimperium</a:t>
            </a:r>
          </a:p>
        </p:txBody>
      </p:sp>
      <p:sp>
        <p:nvSpPr>
          <p:cNvPr id="34" name="Rectangle 33"/>
          <p:cNvSpPr/>
          <p:nvPr/>
        </p:nvSpPr>
        <p:spPr>
          <a:xfrm>
            <a:off x="6355080" y="3374136"/>
            <a:ext cx="45720" cy="868680"/>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Rounded Rectangle 34"/>
          <p:cNvSpPr/>
          <p:nvPr/>
        </p:nvSpPr>
        <p:spPr>
          <a:xfrm>
            <a:off x="6355080" y="4718304"/>
            <a:ext cx="5285232" cy="1325880"/>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TextBox 35"/>
          <p:cNvSpPr txBox="1"/>
          <p:nvPr/>
        </p:nvSpPr>
        <p:spPr>
          <a:xfrm>
            <a:off x="6629400" y="4974336"/>
            <a:ext cx="731520" cy="457200"/>
          </a:xfrm>
          <a:prstGeom prst="rect">
            <a:avLst/>
          </a:prstGeom>
          <a:noFill/>
        </p:spPr>
        <p:txBody>
          <a:bodyPr wrap="square" anchor="t" lIns="0" rIns="0" tIns="0" bIns="0">
            <a:spAutoFit/>
          </a:bodyPr>
          <a:lstStyle/>
          <a:p>
            <a:pPr algn="l">
              <a:lnSpc>
                <a:spcPct val="100000"/>
              </a:lnSpc>
              <a:spcAft>
                <a:spcPts val="0"/>
              </a:spcAft>
            </a:pPr>
            <a:r>
              <a:rPr sz="2600" b="1">
                <a:solidFill>
                  <a:srgbClr val="E8EBEF"/>
                </a:solidFill>
                <a:latin typeface="Arial"/>
              </a:rPr>
              <a:t>06</a:t>
            </a:r>
          </a:p>
        </p:txBody>
      </p:sp>
      <p:sp>
        <p:nvSpPr>
          <p:cNvPr id="37" name="TextBox 36"/>
          <p:cNvSpPr txBox="1"/>
          <p:nvPr/>
        </p:nvSpPr>
        <p:spPr>
          <a:xfrm>
            <a:off x="7406640" y="4992624"/>
            <a:ext cx="4023360" cy="365760"/>
          </a:xfrm>
          <a:prstGeom prst="rect">
            <a:avLst/>
          </a:prstGeom>
          <a:noFill/>
        </p:spPr>
        <p:txBody>
          <a:bodyPr wrap="square" anchor="t" lIns="0" rIns="0" tIns="0" bIns="0">
            <a:spAutoFit/>
          </a:bodyPr>
          <a:lstStyle/>
          <a:p>
            <a:pPr algn="l">
              <a:lnSpc>
                <a:spcPct val="100000"/>
              </a:lnSpc>
              <a:spcAft>
                <a:spcPts val="0"/>
              </a:spcAft>
            </a:pPr>
            <a:r>
              <a:rPr sz="1400" b="1">
                <a:solidFill>
                  <a:srgbClr val="0B1220"/>
                </a:solidFill>
                <a:latin typeface="Arial"/>
              </a:rPr>
              <a:t>Engagement with SecureCentral</a:t>
            </a:r>
          </a:p>
        </p:txBody>
      </p:sp>
      <p:sp>
        <p:nvSpPr>
          <p:cNvPr id="38" name="TextBox 37"/>
          <p:cNvSpPr txBox="1"/>
          <p:nvPr/>
        </p:nvSpPr>
        <p:spPr>
          <a:xfrm>
            <a:off x="7406640" y="5376672"/>
            <a:ext cx="4023360" cy="457200"/>
          </a:xfrm>
          <a:prstGeom prst="rect">
            <a:avLst/>
          </a:prstGeom>
          <a:noFill/>
        </p:spPr>
        <p:txBody>
          <a:bodyPr wrap="square" anchor="t" lIns="0" rIns="0" tIns="0" bIns="0">
            <a:spAutoFit/>
          </a:bodyPr>
          <a:lstStyle/>
          <a:p>
            <a:pPr algn="l">
              <a:lnSpc>
                <a:spcPct val="115000"/>
              </a:lnSpc>
              <a:spcAft>
                <a:spcPts val="0"/>
              </a:spcAft>
            </a:pPr>
            <a:r>
              <a:rPr sz="1050" b="0">
                <a:solidFill>
                  <a:srgbClr val="5B6574"/>
                </a:solidFill>
                <a:latin typeface="Arial"/>
              </a:rPr>
              <a:t>PoV plan, commercial model and next steps</a:t>
            </a:r>
          </a:p>
        </p:txBody>
      </p:sp>
      <p:sp>
        <p:nvSpPr>
          <p:cNvPr id="39" name="Rectangle 38"/>
          <p:cNvSpPr/>
          <p:nvPr/>
        </p:nvSpPr>
        <p:spPr>
          <a:xfrm>
            <a:off x="6355080" y="4946904"/>
            <a:ext cx="45720" cy="868680"/>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0" name="TextBox 39"/>
          <p:cNvSpPr txBox="1"/>
          <p:nvPr/>
        </p:nvSpPr>
        <p:spPr>
          <a:xfrm>
            <a:off x="566928" y="6428232"/>
            <a:ext cx="7772400" cy="228600"/>
          </a:xfrm>
          <a:prstGeom prst="rect">
            <a:avLst/>
          </a:prstGeom>
          <a:noFill/>
        </p:spPr>
        <p:txBody>
          <a:bodyPr wrap="square" anchor="t" lIns="0" rIns="0" tIns="0" bIns="0">
            <a:spAutoFit/>
          </a:bodyPr>
          <a:lstStyle/>
          <a:p>
            <a:pPr algn="l">
              <a:lnSpc>
                <a:spcPct val="100000"/>
              </a:lnSpc>
              <a:spcAft>
                <a:spcPts val="0"/>
              </a:spcAft>
            </a:pPr>
            <a:r>
              <a:rPr sz="850" b="0">
                <a:solidFill>
                  <a:srgbClr val="7B8696"/>
                </a:solidFill>
                <a:latin typeface="Arial"/>
              </a:rPr>
              <a:t>SecureCentral — Authorised Zimperium Partner for Asia Pacific  |  Confidential</a:t>
            </a:r>
          </a:p>
        </p:txBody>
      </p:sp>
      <p:sp>
        <p:nvSpPr>
          <p:cNvPr id="41" name="TextBox 40"/>
          <p:cNvSpPr txBox="1"/>
          <p:nvPr/>
        </p:nvSpPr>
        <p:spPr>
          <a:xfrm>
            <a:off x="11064240" y="6428232"/>
            <a:ext cx="548640" cy="228600"/>
          </a:xfrm>
          <a:prstGeom prst="rect">
            <a:avLst/>
          </a:prstGeom>
          <a:noFill/>
        </p:spPr>
        <p:txBody>
          <a:bodyPr wrap="square" anchor="t" lIns="0" rIns="0" tIns="0" bIns="0">
            <a:spAutoFit/>
          </a:bodyPr>
          <a:lstStyle/>
          <a:p>
            <a:pPr algn="r">
              <a:lnSpc>
                <a:spcPct val="100000"/>
              </a:lnSpc>
              <a:spcAft>
                <a:spcPts val="0"/>
              </a:spcAft>
            </a:pPr>
            <a:r>
              <a:rPr sz="900" b="1">
                <a:solidFill>
                  <a:srgbClr val="7B8696"/>
                </a:solidFill>
                <a:latin typeface="Arial"/>
              </a:rPr>
              <a:t>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0"/>
            <a:ext cx="12191695" cy="1170432"/>
          </a:xfrm>
          <a:prstGeom prst="rect">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ectangle 3"/>
          <p:cNvSpPr/>
          <p:nvPr/>
        </p:nvSpPr>
        <p:spPr>
          <a:xfrm>
            <a:off x="0" y="1170432"/>
            <a:ext cx="12191695" cy="41148"/>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566928" y="201168"/>
            <a:ext cx="8778240" cy="274320"/>
          </a:xfrm>
          <a:prstGeom prst="rect">
            <a:avLst/>
          </a:prstGeom>
          <a:noFill/>
        </p:spPr>
        <p:txBody>
          <a:bodyPr wrap="square" anchor="t" lIns="0" rIns="0" tIns="0" bIns="0">
            <a:spAutoFit/>
          </a:bodyPr>
          <a:lstStyle/>
          <a:p>
            <a:pPr algn="l">
              <a:lnSpc>
                <a:spcPct val="100000"/>
              </a:lnSpc>
              <a:spcAft>
                <a:spcPts val="0"/>
              </a:spcAft>
            </a:pPr>
            <a:r>
              <a:rPr sz="1050" b="1">
                <a:solidFill>
                  <a:srgbClr val="FF4C15"/>
                </a:solidFill>
                <a:latin typeface="Arial"/>
              </a:rPr>
              <a:t>MARKET CONTEXT</a:t>
            </a:r>
          </a:p>
        </p:txBody>
      </p:sp>
      <p:sp>
        <p:nvSpPr>
          <p:cNvPr id="6" name="TextBox 5"/>
          <p:cNvSpPr txBox="1"/>
          <p:nvPr/>
        </p:nvSpPr>
        <p:spPr>
          <a:xfrm>
            <a:off x="566928" y="420624"/>
            <a:ext cx="8915400" cy="502920"/>
          </a:xfrm>
          <a:prstGeom prst="rect">
            <a:avLst/>
          </a:prstGeom>
          <a:noFill/>
        </p:spPr>
        <p:txBody>
          <a:bodyPr wrap="square" anchor="t" lIns="0" rIns="0" tIns="0" bIns="0">
            <a:spAutoFit/>
          </a:bodyPr>
          <a:lstStyle/>
          <a:p>
            <a:pPr algn="l">
              <a:lnSpc>
                <a:spcPct val="100000"/>
              </a:lnSpc>
              <a:spcAft>
                <a:spcPts val="0"/>
              </a:spcAft>
            </a:pPr>
            <a:r>
              <a:rPr sz="2300" b="1">
                <a:solidFill>
                  <a:srgbClr val="0B1220"/>
                </a:solidFill>
                <a:latin typeface="Arial"/>
              </a:rPr>
              <a:t>A mobile-first economy — and a mobile-first target</a:t>
            </a:r>
          </a:p>
        </p:txBody>
      </p:sp>
      <p:sp>
        <p:nvSpPr>
          <p:cNvPr id="7" name="TextBox 6"/>
          <p:cNvSpPr txBox="1"/>
          <p:nvPr/>
        </p:nvSpPr>
        <p:spPr>
          <a:xfrm>
            <a:off x="566928" y="914400"/>
            <a:ext cx="8961120" cy="274320"/>
          </a:xfrm>
          <a:prstGeom prst="rect">
            <a:avLst/>
          </a:prstGeom>
          <a:noFill/>
        </p:spPr>
        <p:txBody>
          <a:bodyPr wrap="square" anchor="t" lIns="0" rIns="0" tIns="0" bIns="0">
            <a:spAutoFit/>
          </a:bodyPr>
          <a:lstStyle/>
          <a:p>
            <a:pPr algn="l">
              <a:lnSpc>
                <a:spcPct val="100000"/>
              </a:lnSpc>
              <a:spcAft>
                <a:spcPts val="0"/>
              </a:spcAft>
            </a:pPr>
            <a:r>
              <a:rPr sz="1150" b="0">
                <a:solidFill>
                  <a:srgbClr val="5B6574"/>
                </a:solidFill>
                <a:latin typeface="Arial"/>
              </a:rPr>
              <a:t>Digital banking, e-wallets, lending and government services are delivered almost entirely through apps</a:t>
            </a:r>
          </a:p>
        </p:txBody>
      </p:sp>
      <p:pic>
        <p:nvPicPr>
          <p:cNvPr id="8" name="Picture 7" descr="zimp_dark.png"/>
          <p:cNvPicPr>
            <a:picLocks noChangeAspect="1"/>
          </p:cNvPicPr>
          <p:nvPr/>
        </p:nvPicPr>
        <p:blipFill>
          <a:blip r:embed="rId2"/>
          <a:stretch>
            <a:fillRect/>
          </a:stretch>
        </p:blipFill>
        <p:spPr>
          <a:xfrm>
            <a:off x="9646920" y="310896"/>
            <a:ext cx="1570008" cy="237744"/>
          </a:xfrm>
          <a:prstGeom prst="rect">
            <a:avLst/>
          </a:prstGeom>
        </p:spPr>
      </p:pic>
      <p:pic>
        <p:nvPicPr>
          <p:cNvPr id="9" name="Picture 8" descr="sc_logo_light.png"/>
          <p:cNvPicPr>
            <a:picLocks noChangeAspect="1"/>
          </p:cNvPicPr>
          <p:nvPr/>
        </p:nvPicPr>
        <p:blipFill>
          <a:blip r:embed="rId3"/>
          <a:stretch>
            <a:fillRect/>
          </a:stretch>
        </p:blipFill>
        <p:spPr>
          <a:xfrm>
            <a:off x="9646920" y="658368"/>
            <a:ext cx="1629125" cy="274320"/>
          </a:xfrm>
          <a:prstGeom prst="rect">
            <a:avLst/>
          </a:prstGeom>
        </p:spPr>
      </p:pic>
      <p:sp>
        <p:nvSpPr>
          <p:cNvPr id="10" name="Rounded Rectangle 9"/>
          <p:cNvSpPr/>
          <p:nvPr/>
        </p:nvSpPr>
        <p:spPr>
          <a:xfrm>
            <a:off x="566928" y="1536192"/>
            <a:ext cx="2633472" cy="1417320"/>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795528" y="1737360"/>
            <a:ext cx="2194560" cy="457200"/>
          </a:xfrm>
          <a:prstGeom prst="rect">
            <a:avLst/>
          </a:prstGeom>
          <a:noFill/>
        </p:spPr>
        <p:txBody>
          <a:bodyPr wrap="square" anchor="t" lIns="0" rIns="0" tIns="0" bIns="0">
            <a:spAutoFit/>
          </a:bodyPr>
          <a:lstStyle/>
          <a:p>
            <a:pPr algn="l">
              <a:lnSpc>
                <a:spcPct val="100000"/>
              </a:lnSpc>
              <a:spcAft>
                <a:spcPts val="0"/>
              </a:spcAft>
            </a:pPr>
            <a:r>
              <a:rPr sz="2000" b="1">
                <a:solidFill>
                  <a:srgbClr val="FF4C15"/>
                </a:solidFill>
                <a:latin typeface="Arial"/>
              </a:rPr>
              <a:t>#1</a:t>
            </a:r>
          </a:p>
        </p:txBody>
      </p:sp>
      <p:sp>
        <p:nvSpPr>
          <p:cNvPr id="12" name="TextBox 11"/>
          <p:cNvSpPr txBox="1"/>
          <p:nvPr/>
        </p:nvSpPr>
        <p:spPr>
          <a:xfrm>
            <a:off x="795528" y="2212848"/>
            <a:ext cx="2240280" cy="640080"/>
          </a:xfrm>
          <a:prstGeom prst="rect">
            <a:avLst/>
          </a:prstGeom>
          <a:noFill/>
        </p:spPr>
        <p:txBody>
          <a:bodyPr wrap="square" anchor="t" lIns="0" rIns="0" tIns="0" bIns="0">
            <a:spAutoFit/>
          </a:bodyPr>
          <a:lstStyle/>
          <a:p>
            <a:pPr algn="l">
              <a:lnSpc>
                <a:spcPct val="115000"/>
              </a:lnSpc>
              <a:spcAft>
                <a:spcPts val="0"/>
              </a:spcAft>
            </a:pPr>
            <a:r>
              <a:rPr sz="1000" b="0">
                <a:solidFill>
                  <a:srgbClr val="5B6574"/>
                </a:solidFill>
                <a:latin typeface="Arial"/>
              </a:rPr>
              <a:t>channel for banking in Indonesia is the mobile app — branch and web are now secondary</a:t>
            </a:r>
          </a:p>
        </p:txBody>
      </p:sp>
      <p:sp>
        <p:nvSpPr>
          <p:cNvPr id="13" name="Rounded Rectangle 12"/>
          <p:cNvSpPr/>
          <p:nvPr/>
        </p:nvSpPr>
        <p:spPr>
          <a:xfrm>
            <a:off x="3383280" y="1536192"/>
            <a:ext cx="2633472" cy="1417320"/>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3611880" y="1737360"/>
            <a:ext cx="2194560" cy="457200"/>
          </a:xfrm>
          <a:prstGeom prst="rect">
            <a:avLst/>
          </a:prstGeom>
          <a:noFill/>
        </p:spPr>
        <p:txBody>
          <a:bodyPr wrap="square" anchor="t" lIns="0" rIns="0" tIns="0" bIns="0">
            <a:spAutoFit/>
          </a:bodyPr>
          <a:lstStyle/>
          <a:p>
            <a:pPr algn="l">
              <a:lnSpc>
                <a:spcPct val="100000"/>
              </a:lnSpc>
              <a:spcAft>
                <a:spcPts val="0"/>
              </a:spcAft>
            </a:pPr>
            <a:r>
              <a:rPr sz="2000" b="1">
                <a:solidFill>
                  <a:srgbClr val="FF4C15"/>
                </a:solidFill>
                <a:latin typeface="Arial"/>
              </a:rPr>
              <a:t>Android</a:t>
            </a:r>
          </a:p>
        </p:txBody>
      </p:sp>
      <p:sp>
        <p:nvSpPr>
          <p:cNvPr id="15" name="TextBox 14"/>
          <p:cNvSpPr txBox="1"/>
          <p:nvPr/>
        </p:nvSpPr>
        <p:spPr>
          <a:xfrm>
            <a:off x="3611880" y="2212848"/>
            <a:ext cx="2240280" cy="640080"/>
          </a:xfrm>
          <a:prstGeom prst="rect">
            <a:avLst/>
          </a:prstGeom>
          <a:noFill/>
        </p:spPr>
        <p:txBody>
          <a:bodyPr wrap="square" anchor="t" lIns="0" rIns="0" tIns="0" bIns="0">
            <a:spAutoFit/>
          </a:bodyPr>
          <a:lstStyle/>
          <a:p>
            <a:pPr algn="l">
              <a:lnSpc>
                <a:spcPct val="115000"/>
              </a:lnSpc>
              <a:spcAft>
                <a:spcPts val="0"/>
              </a:spcAft>
            </a:pPr>
            <a:r>
              <a:rPr sz="1000" b="0">
                <a:solidFill>
                  <a:srgbClr val="5B6574"/>
                </a:solidFill>
                <a:latin typeface="Arial"/>
              </a:rPr>
              <a:t>dominates the installed base, with high sideloading and modified-APK exposure</a:t>
            </a:r>
          </a:p>
        </p:txBody>
      </p:sp>
      <p:sp>
        <p:nvSpPr>
          <p:cNvPr id="16" name="Rounded Rectangle 15"/>
          <p:cNvSpPr/>
          <p:nvPr/>
        </p:nvSpPr>
        <p:spPr>
          <a:xfrm>
            <a:off x="6199632" y="1536192"/>
            <a:ext cx="2633472" cy="1417320"/>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6428232" y="1737360"/>
            <a:ext cx="2194560" cy="457200"/>
          </a:xfrm>
          <a:prstGeom prst="rect">
            <a:avLst/>
          </a:prstGeom>
          <a:noFill/>
        </p:spPr>
        <p:txBody>
          <a:bodyPr wrap="square" anchor="t" lIns="0" rIns="0" tIns="0" bIns="0">
            <a:spAutoFit/>
          </a:bodyPr>
          <a:lstStyle/>
          <a:p>
            <a:pPr algn="l">
              <a:lnSpc>
                <a:spcPct val="100000"/>
              </a:lnSpc>
              <a:spcAft>
                <a:spcPts val="0"/>
              </a:spcAft>
            </a:pPr>
            <a:r>
              <a:rPr sz="2000" b="1">
                <a:solidFill>
                  <a:srgbClr val="FF4C15"/>
                </a:solidFill>
                <a:latin typeface="Arial"/>
              </a:rPr>
              <a:t>OJK</a:t>
            </a:r>
          </a:p>
        </p:txBody>
      </p:sp>
      <p:sp>
        <p:nvSpPr>
          <p:cNvPr id="18" name="TextBox 17"/>
          <p:cNvSpPr txBox="1"/>
          <p:nvPr/>
        </p:nvSpPr>
        <p:spPr>
          <a:xfrm>
            <a:off x="6428232" y="2212848"/>
            <a:ext cx="2240280" cy="640080"/>
          </a:xfrm>
          <a:prstGeom prst="rect">
            <a:avLst/>
          </a:prstGeom>
          <a:noFill/>
        </p:spPr>
        <p:txBody>
          <a:bodyPr wrap="square" anchor="t" lIns="0" rIns="0" tIns="0" bIns="0">
            <a:spAutoFit/>
          </a:bodyPr>
          <a:lstStyle/>
          <a:p>
            <a:pPr algn="l">
              <a:lnSpc>
                <a:spcPct val="115000"/>
              </a:lnSpc>
              <a:spcAft>
                <a:spcPts val="0"/>
              </a:spcAft>
            </a:pPr>
            <a:r>
              <a:rPr sz="1000" b="0">
                <a:solidFill>
                  <a:srgbClr val="5B6574"/>
                </a:solidFill>
                <a:latin typeface="Arial"/>
              </a:rPr>
              <a:t>expects banks to manage IT risk end-to-end, including the customer-facing app</a:t>
            </a:r>
          </a:p>
        </p:txBody>
      </p:sp>
      <p:sp>
        <p:nvSpPr>
          <p:cNvPr id="19" name="Rounded Rectangle 18"/>
          <p:cNvSpPr/>
          <p:nvPr/>
        </p:nvSpPr>
        <p:spPr>
          <a:xfrm>
            <a:off x="9015984" y="1536192"/>
            <a:ext cx="2633472" cy="1417320"/>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9244584" y="1737360"/>
            <a:ext cx="2194560" cy="457200"/>
          </a:xfrm>
          <a:prstGeom prst="rect">
            <a:avLst/>
          </a:prstGeom>
          <a:noFill/>
        </p:spPr>
        <p:txBody>
          <a:bodyPr wrap="square" anchor="t" lIns="0" rIns="0" tIns="0" bIns="0">
            <a:spAutoFit/>
          </a:bodyPr>
          <a:lstStyle/>
          <a:p>
            <a:pPr algn="l">
              <a:lnSpc>
                <a:spcPct val="100000"/>
              </a:lnSpc>
              <a:spcAft>
                <a:spcPts val="0"/>
              </a:spcAft>
            </a:pPr>
            <a:r>
              <a:rPr sz="2000" b="1">
                <a:solidFill>
                  <a:srgbClr val="FF4C15"/>
                </a:solidFill>
                <a:latin typeface="Arial"/>
              </a:rPr>
              <a:t>UU PDP</a:t>
            </a:r>
          </a:p>
        </p:txBody>
      </p:sp>
      <p:sp>
        <p:nvSpPr>
          <p:cNvPr id="21" name="TextBox 20"/>
          <p:cNvSpPr txBox="1"/>
          <p:nvPr/>
        </p:nvSpPr>
        <p:spPr>
          <a:xfrm>
            <a:off x="9244584" y="2212848"/>
            <a:ext cx="2240280" cy="640080"/>
          </a:xfrm>
          <a:prstGeom prst="rect">
            <a:avLst/>
          </a:prstGeom>
          <a:noFill/>
        </p:spPr>
        <p:txBody>
          <a:bodyPr wrap="square" anchor="t" lIns="0" rIns="0" tIns="0" bIns="0">
            <a:spAutoFit/>
          </a:bodyPr>
          <a:lstStyle/>
          <a:p>
            <a:pPr algn="l">
              <a:lnSpc>
                <a:spcPct val="115000"/>
              </a:lnSpc>
              <a:spcAft>
                <a:spcPts val="0"/>
              </a:spcAft>
            </a:pPr>
            <a:r>
              <a:rPr sz="1000" b="0">
                <a:solidFill>
                  <a:srgbClr val="5B6574"/>
                </a:solidFill>
                <a:latin typeface="Arial"/>
              </a:rPr>
              <a:t>No. 27/2022 imposes personal-data obligations with material penalties</a:t>
            </a:r>
          </a:p>
        </p:txBody>
      </p:sp>
      <p:sp>
        <p:nvSpPr>
          <p:cNvPr id="22" name="TextBox 21"/>
          <p:cNvSpPr txBox="1"/>
          <p:nvPr/>
        </p:nvSpPr>
        <p:spPr>
          <a:xfrm>
            <a:off x="566928" y="3200400"/>
            <a:ext cx="5486400" cy="320040"/>
          </a:xfrm>
          <a:prstGeom prst="rect">
            <a:avLst/>
          </a:prstGeom>
          <a:noFill/>
        </p:spPr>
        <p:txBody>
          <a:bodyPr wrap="square" anchor="t" lIns="0" rIns="0" tIns="0" bIns="0">
            <a:spAutoFit/>
          </a:bodyPr>
          <a:lstStyle/>
          <a:p>
            <a:pPr algn="l">
              <a:lnSpc>
                <a:spcPct val="100000"/>
              </a:lnSpc>
              <a:spcAft>
                <a:spcPts val="0"/>
              </a:spcAft>
            </a:pPr>
            <a:r>
              <a:rPr sz="1500" b="1">
                <a:solidFill>
                  <a:srgbClr val="0B1220"/>
                </a:solidFill>
                <a:latin typeface="Arial"/>
              </a:rPr>
              <a:t>What attackers actually do to Indonesian apps</a:t>
            </a:r>
          </a:p>
        </p:txBody>
      </p:sp>
      <p:sp>
        <p:nvSpPr>
          <p:cNvPr id="23" name="TextBox 22"/>
          <p:cNvSpPr txBox="1"/>
          <p:nvPr/>
        </p:nvSpPr>
        <p:spPr>
          <a:xfrm>
            <a:off x="566928" y="3611880"/>
            <a:ext cx="5394960" cy="2377440"/>
          </a:xfrm>
          <a:prstGeom prst="rect">
            <a:avLst/>
          </a:prstGeom>
          <a:noFill/>
        </p:spPr>
        <p:txBody>
          <a:bodyPr wrap="square" lIns="0" rIns="0" tIns="0" bIns="0">
            <a:spAutoFit/>
          </a:bodyPr>
          <a:lstStyle/>
          <a:p>
            <a:pPr>
              <a:lnSpc>
                <a:spcPct val="115000"/>
              </a:lnSpc>
              <a:spcAft>
                <a:spcPts val="700"/>
              </a:spcAft>
            </a:pPr>
            <a:r>
              <a:rPr sz="682" b="1">
                <a:solidFill>
                  <a:srgbClr val="FF4C15"/>
                </a:solidFill>
                <a:latin typeface="Arial"/>
              </a:rPr>
              <a:t>●  </a:t>
            </a:r>
            <a:r>
              <a:rPr sz="1100" b="1">
                <a:solidFill>
                  <a:srgbClr val="0B1220"/>
                </a:solidFill>
                <a:latin typeface="Arial"/>
              </a:rPr>
              <a:t>Repackaged / modded APKs — </a:t>
            </a:r>
            <a:r>
              <a:rPr sz="1100">
                <a:solidFill>
                  <a:srgbClr val="2A3340"/>
                </a:solidFill>
                <a:latin typeface="Arial"/>
              </a:rPr>
              <a:t>cloned banking and e-wallet apps redistributed through unofficial stores and chat groups.</a:t>
            </a:r>
          </a:p>
          <a:p>
            <a:pPr>
              <a:lnSpc>
                <a:spcPct val="115000"/>
              </a:lnSpc>
              <a:spcAft>
                <a:spcPts val="700"/>
              </a:spcAft>
            </a:pPr>
            <a:r>
              <a:rPr sz="682" b="1">
                <a:solidFill>
                  <a:srgbClr val="FF4C15"/>
                </a:solidFill>
                <a:latin typeface="Arial"/>
              </a:rPr>
              <a:t>●  </a:t>
            </a:r>
            <a:r>
              <a:rPr sz="1100" b="1">
                <a:solidFill>
                  <a:srgbClr val="0B1220"/>
                </a:solidFill>
                <a:latin typeface="Arial"/>
              </a:rPr>
              <a:t>Banking trojans &amp; overlays — </a:t>
            </a:r>
            <a:r>
              <a:rPr sz="1100">
                <a:solidFill>
                  <a:srgbClr val="2A3340"/>
                </a:solidFill>
                <a:latin typeface="Arial"/>
              </a:rPr>
              <a:t>credential and OTP theft via accessibility abuse and screen overlays.</a:t>
            </a:r>
          </a:p>
          <a:p>
            <a:pPr>
              <a:lnSpc>
                <a:spcPct val="115000"/>
              </a:lnSpc>
              <a:spcAft>
                <a:spcPts val="700"/>
              </a:spcAft>
            </a:pPr>
            <a:r>
              <a:rPr sz="682" b="1">
                <a:solidFill>
                  <a:srgbClr val="FF4C15"/>
                </a:solidFill>
                <a:latin typeface="Arial"/>
              </a:rPr>
              <a:t>●  </a:t>
            </a:r>
            <a:r>
              <a:rPr sz="1100" b="1">
                <a:solidFill>
                  <a:srgbClr val="0B1220"/>
                </a:solidFill>
                <a:latin typeface="Arial"/>
              </a:rPr>
              <a:t>Rooted, emulated &amp; hooked devices — </a:t>
            </a:r>
            <a:r>
              <a:rPr sz="1100">
                <a:solidFill>
                  <a:srgbClr val="2A3340"/>
                </a:solidFill>
                <a:latin typeface="Arial"/>
              </a:rPr>
              <a:t>Frida, Magisk and emulator farms used for bonus abuse and account takeover.</a:t>
            </a:r>
          </a:p>
          <a:p>
            <a:pPr>
              <a:lnSpc>
                <a:spcPct val="115000"/>
              </a:lnSpc>
              <a:spcAft>
                <a:spcPts val="700"/>
              </a:spcAft>
            </a:pPr>
            <a:r>
              <a:rPr sz="682" b="1">
                <a:solidFill>
                  <a:srgbClr val="FF4C15"/>
                </a:solidFill>
                <a:latin typeface="Arial"/>
              </a:rPr>
              <a:t>●  </a:t>
            </a:r>
            <a:r>
              <a:rPr sz="1100" b="1">
                <a:solidFill>
                  <a:srgbClr val="0B1220"/>
                </a:solidFill>
                <a:latin typeface="Arial"/>
              </a:rPr>
              <a:t>Key extraction — </a:t>
            </a:r>
            <a:r>
              <a:rPr sz="1100">
                <a:solidFill>
                  <a:srgbClr val="2A3340"/>
                </a:solidFill>
                <a:latin typeface="Arial"/>
              </a:rPr>
              <a:t>static keys and tokens lifted from the binary to forge transactions.</a:t>
            </a:r>
          </a:p>
          <a:p>
            <a:pPr>
              <a:lnSpc>
                <a:spcPct val="115000"/>
              </a:lnSpc>
              <a:spcAft>
                <a:spcPts val="700"/>
              </a:spcAft>
            </a:pPr>
            <a:r>
              <a:rPr sz="682" b="1">
                <a:solidFill>
                  <a:srgbClr val="FF4C15"/>
                </a:solidFill>
                <a:latin typeface="Arial"/>
              </a:rPr>
              <a:t>●  </a:t>
            </a:r>
            <a:r>
              <a:rPr sz="1100" b="1">
                <a:solidFill>
                  <a:srgbClr val="0B1220"/>
                </a:solidFill>
                <a:latin typeface="Arial"/>
              </a:rPr>
              <a:t>Social-engineering "APK kiriman" — </a:t>
            </a:r>
            <a:r>
              <a:rPr sz="1100">
                <a:solidFill>
                  <a:srgbClr val="2A3340"/>
                </a:solidFill>
                <a:latin typeface="Arial"/>
              </a:rPr>
              <a:t>victims installed malicious APKs sent via WhatsApp disguised as invitations or invoices.</a:t>
            </a:r>
          </a:p>
        </p:txBody>
      </p:sp>
      <p:sp>
        <p:nvSpPr>
          <p:cNvPr id="24" name="Rectangle 23"/>
          <p:cNvSpPr/>
          <p:nvPr/>
        </p:nvSpPr>
        <p:spPr>
          <a:xfrm>
            <a:off x="6355080" y="3200400"/>
            <a:ext cx="5285232" cy="2788920"/>
          </a:xfrm>
          <a:prstGeom prst="rect">
            <a:avLst/>
          </a:prstGeom>
          <a:solidFill>
            <a:srgbClr val="0E18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Rectangle 24"/>
          <p:cNvSpPr/>
          <p:nvPr/>
        </p:nvSpPr>
        <p:spPr>
          <a:xfrm>
            <a:off x="6355080" y="3200400"/>
            <a:ext cx="54864" cy="2788920"/>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6720840" y="3474720"/>
            <a:ext cx="4572000" cy="365760"/>
          </a:xfrm>
          <a:prstGeom prst="rect">
            <a:avLst/>
          </a:prstGeom>
          <a:noFill/>
        </p:spPr>
        <p:txBody>
          <a:bodyPr wrap="square" anchor="t" lIns="0" rIns="0" tIns="0" bIns="0">
            <a:spAutoFit/>
          </a:bodyPr>
          <a:lstStyle/>
          <a:p>
            <a:pPr algn="l">
              <a:lnSpc>
                <a:spcPct val="100000"/>
              </a:lnSpc>
              <a:spcAft>
                <a:spcPts val="0"/>
              </a:spcAft>
            </a:pPr>
            <a:r>
              <a:rPr sz="1500" b="1">
                <a:solidFill>
                  <a:srgbClr val="FFFFFF"/>
                </a:solidFill>
                <a:latin typeface="Arial"/>
              </a:rPr>
              <a:t>The business impact</a:t>
            </a:r>
          </a:p>
        </p:txBody>
      </p:sp>
      <p:sp>
        <p:nvSpPr>
          <p:cNvPr id="27" name="TextBox 26"/>
          <p:cNvSpPr txBox="1"/>
          <p:nvPr/>
        </p:nvSpPr>
        <p:spPr>
          <a:xfrm>
            <a:off x="6720840" y="3931920"/>
            <a:ext cx="4572000" cy="1920240"/>
          </a:xfrm>
          <a:prstGeom prst="rect">
            <a:avLst/>
          </a:prstGeom>
          <a:noFill/>
        </p:spPr>
        <p:txBody>
          <a:bodyPr wrap="square" lIns="0" rIns="0" tIns="0" bIns="0">
            <a:spAutoFit/>
          </a:bodyPr>
          <a:lstStyle/>
          <a:p>
            <a:pPr>
              <a:lnSpc>
                <a:spcPct val="115000"/>
              </a:lnSpc>
              <a:spcAft>
                <a:spcPts val="700"/>
              </a:spcAft>
            </a:pPr>
            <a:r>
              <a:rPr sz="682" b="1">
                <a:solidFill>
                  <a:srgbClr val="FF4C15"/>
                </a:solidFill>
                <a:latin typeface="Arial"/>
              </a:rPr>
              <a:t>▸  </a:t>
            </a:r>
            <a:r>
              <a:rPr sz="1100">
                <a:solidFill>
                  <a:srgbClr val="C9D4E1"/>
                </a:solidFill>
                <a:latin typeface="Arial"/>
              </a:rPr>
              <a:t>Direct fraud loss and reimbursement cost</a:t>
            </a:r>
          </a:p>
          <a:p>
            <a:pPr>
              <a:lnSpc>
                <a:spcPct val="115000"/>
              </a:lnSpc>
              <a:spcAft>
                <a:spcPts val="700"/>
              </a:spcAft>
            </a:pPr>
            <a:r>
              <a:rPr sz="682" b="1">
                <a:solidFill>
                  <a:srgbClr val="FF4C15"/>
                </a:solidFill>
                <a:latin typeface="Arial"/>
              </a:rPr>
              <a:t>▸  </a:t>
            </a:r>
            <a:r>
              <a:rPr sz="1100">
                <a:solidFill>
                  <a:srgbClr val="C9D4E1"/>
                </a:solidFill>
                <a:latin typeface="Arial"/>
              </a:rPr>
              <a:t>Regulatory exposure with OJK and Bank Indonesia</a:t>
            </a:r>
          </a:p>
          <a:p>
            <a:pPr>
              <a:lnSpc>
                <a:spcPct val="115000"/>
              </a:lnSpc>
              <a:spcAft>
                <a:spcPts val="700"/>
              </a:spcAft>
            </a:pPr>
            <a:r>
              <a:rPr sz="682" b="1">
                <a:solidFill>
                  <a:srgbClr val="FF4C15"/>
                </a:solidFill>
                <a:latin typeface="Arial"/>
              </a:rPr>
              <a:t>▸  </a:t>
            </a:r>
            <a:r>
              <a:rPr sz="1100">
                <a:solidFill>
                  <a:srgbClr val="C9D4E1"/>
                </a:solidFill>
                <a:latin typeface="Arial"/>
              </a:rPr>
              <a:t>Brand and trust damage amplified on social media</a:t>
            </a:r>
          </a:p>
          <a:p>
            <a:pPr>
              <a:lnSpc>
                <a:spcPct val="115000"/>
              </a:lnSpc>
              <a:spcAft>
                <a:spcPts val="700"/>
              </a:spcAft>
            </a:pPr>
            <a:r>
              <a:rPr sz="682" b="1">
                <a:solidFill>
                  <a:srgbClr val="FF4C15"/>
                </a:solidFill>
                <a:latin typeface="Arial"/>
              </a:rPr>
              <a:t>▸  </a:t>
            </a:r>
            <a:r>
              <a:rPr sz="1100">
                <a:solidFill>
                  <a:srgbClr val="C9D4E1"/>
                </a:solidFill>
                <a:latin typeface="Arial"/>
              </a:rPr>
              <a:t>Engineering time lost to forensic investigation</a:t>
            </a:r>
          </a:p>
          <a:p>
            <a:pPr>
              <a:lnSpc>
                <a:spcPct val="115000"/>
              </a:lnSpc>
              <a:spcAft>
                <a:spcPts val="700"/>
              </a:spcAft>
            </a:pPr>
            <a:r>
              <a:rPr sz="682" b="1">
                <a:solidFill>
                  <a:srgbClr val="FF4C15"/>
                </a:solidFill>
                <a:latin typeface="Arial"/>
              </a:rPr>
              <a:t>▸  </a:t>
            </a:r>
            <a:r>
              <a:rPr sz="1100">
                <a:solidFill>
                  <a:srgbClr val="C9D4E1"/>
                </a:solidFill>
                <a:latin typeface="Arial"/>
              </a:rPr>
              <a:t>App-store takedowns and release delays</a:t>
            </a:r>
          </a:p>
        </p:txBody>
      </p:sp>
      <p:sp>
        <p:nvSpPr>
          <p:cNvPr id="28" name="TextBox 27"/>
          <p:cNvSpPr txBox="1"/>
          <p:nvPr/>
        </p:nvSpPr>
        <p:spPr>
          <a:xfrm>
            <a:off x="566928" y="6053328"/>
            <a:ext cx="10058400" cy="274320"/>
          </a:xfrm>
          <a:prstGeom prst="rect">
            <a:avLst/>
          </a:prstGeom>
          <a:noFill/>
        </p:spPr>
        <p:txBody>
          <a:bodyPr wrap="square" anchor="t" lIns="0" rIns="0" tIns="0" bIns="0">
            <a:spAutoFit/>
          </a:bodyPr>
          <a:lstStyle/>
          <a:p>
            <a:pPr algn="l">
              <a:lnSpc>
                <a:spcPct val="100000"/>
              </a:lnSpc>
              <a:spcAft>
                <a:spcPts val="0"/>
              </a:spcAft>
            </a:pPr>
            <a:r>
              <a:rPr sz="850" b="0">
                <a:solidFill>
                  <a:srgbClr val="9AA4B2"/>
                </a:solidFill>
                <a:latin typeface="Arial"/>
              </a:rPr>
              <a:t>Threat patterns summarised from Zimperium zLabs public research and SecureCentral field experience in the region.</a:t>
            </a:r>
          </a:p>
        </p:txBody>
      </p:sp>
      <p:sp>
        <p:nvSpPr>
          <p:cNvPr id="29" name="TextBox 28"/>
          <p:cNvSpPr txBox="1"/>
          <p:nvPr/>
        </p:nvSpPr>
        <p:spPr>
          <a:xfrm>
            <a:off x="566928" y="6428232"/>
            <a:ext cx="7772400" cy="228600"/>
          </a:xfrm>
          <a:prstGeom prst="rect">
            <a:avLst/>
          </a:prstGeom>
          <a:noFill/>
        </p:spPr>
        <p:txBody>
          <a:bodyPr wrap="square" anchor="t" lIns="0" rIns="0" tIns="0" bIns="0">
            <a:spAutoFit/>
          </a:bodyPr>
          <a:lstStyle/>
          <a:p>
            <a:pPr algn="l">
              <a:lnSpc>
                <a:spcPct val="100000"/>
              </a:lnSpc>
              <a:spcAft>
                <a:spcPts val="0"/>
              </a:spcAft>
            </a:pPr>
            <a:r>
              <a:rPr sz="850" b="0">
                <a:solidFill>
                  <a:srgbClr val="7B8696"/>
                </a:solidFill>
                <a:latin typeface="Arial"/>
              </a:rPr>
              <a:t>SecureCentral — Authorised Zimperium Partner for Asia Pacific  |  Confidential</a:t>
            </a:r>
          </a:p>
        </p:txBody>
      </p:sp>
      <p:sp>
        <p:nvSpPr>
          <p:cNvPr id="30" name="TextBox 29"/>
          <p:cNvSpPr txBox="1"/>
          <p:nvPr/>
        </p:nvSpPr>
        <p:spPr>
          <a:xfrm>
            <a:off x="11064240" y="6428232"/>
            <a:ext cx="548640" cy="228600"/>
          </a:xfrm>
          <a:prstGeom prst="rect">
            <a:avLst/>
          </a:prstGeom>
          <a:noFill/>
        </p:spPr>
        <p:txBody>
          <a:bodyPr wrap="square" anchor="t" lIns="0" rIns="0" tIns="0" bIns="0">
            <a:spAutoFit/>
          </a:bodyPr>
          <a:lstStyle/>
          <a:p>
            <a:pPr algn="r">
              <a:lnSpc>
                <a:spcPct val="100000"/>
              </a:lnSpc>
              <a:spcAft>
                <a:spcPts val="0"/>
              </a:spcAft>
            </a:pPr>
            <a:r>
              <a:rPr sz="900" b="1">
                <a:solidFill>
                  <a:srgbClr val="7B8696"/>
                </a:solidFill>
                <a:latin typeface="Arial"/>
              </a:rPr>
              <a:t>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0"/>
            <a:ext cx="12191695" cy="1170432"/>
          </a:xfrm>
          <a:prstGeom prst="rect">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ectangle 3"/>
          <p:cNvSpPr/>
          <p:nvPr/>
        </p:nvSpPr>
        <p:spPr>
          <a:xfrm>
            <a:off x="0" y="1170432"/>
            <a:ext cx="12191695" cy="41148"/>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566928" y="201168"/>
            <a:ext cx="8778240" cy="274320"/>
          </a:xfrm>
          <a:prstGeom prst="rect">
            <a:avLst/>
          </a:prstGeom>
          <a:noFill/>
        </p:spPr>
        <p:txBody>
          <a:bodyPr wrap="square" anchor="t" lIns="0" rIns="0" tIns="0" bIns="0">
            <a:spAutoFit/>
          </a:bodyPr>
          <a:lstStyle/>
          <a:p>
            <a:pPr algn="l">
              <a:lnSpc>
                <a:spcPct val="100000"/>
              </a:lnSpc>
              <a:spcAft>
                <a:spcPts val="0"/>
              </a:spcAft>
            </a:pPr>
            <a:r>
              <a:rPr sz="1050" b="1">
                <a:solidFill>
                  <a:srgbClr val="FF4C15"/>
                </a:solidFill>
                <a:latin typeface="Arial"/>
              </a:rPr>
              <a:t>THE PLATFORM</a:t>
            </a:r>
          </a:p>
        </p:txBody>
      </p:sp>
      <p:sp>
        <p:nvSpPr>
          <p:cNvPr id="6" name="TextBox 5"/>
          <p:cNvSpPr txBox="1"/>
          <p:nvPr/>
        </p:nvSpPr>
        <p:spPr>
          <a:xfrm>
            <a:off x="566928" y="420624"/>
            <a:ext cx="8915400" cy="502920"/>
          </a:xfrm>
          <a:prstGeom prst="rect">
            <a:avLst/>
          </a:prstGeom>
          <a:noFill/>
        </p:spPr>
        <p:txBody>
          <a:bodyPr wrap="square" anchor="t" lIns="0" rIns="0" tIns="0" bIns="0">
            <a:spAutoFit/>
          </a:bodyPr>
          <a:lstStyle/>
          <a:p>
            <a:pPr algn="l">
              <a:lnSpc>
                <a:spcPct val="100000"/>
              </a:lnSpc>
              <a:spcAft>
                <a:spcPts val="0"/>
              </a:spcAft>
            </a:pPr>
            <a:r>
              <a:rPr sz="2300" b="1">
                <a:solidFill>
                  <a:srgbClr val="0B1220"/>
                </a:solidFill>
                <a:latin typeface="Arial"/>
              </a:rPr>
              <a:t>Zimperium MAPS — protection across the app lifecycle</a:t>
            </a:r>
          </a:p>
        </p:txBody>
      </p:sp>
      <p:sp>
        <p:nvSpPr>
          <p:cNvPr id="7" name="TextBox 6"/>
          <p:cNvSpPr txBox="1"/>
          <p:nvPr/>
        </p:nvSpPr>
        <p:spPr>
          <a:xfrm>
            <a:off x="566928" y="914400"/>
            <a:ext cx="8961120" cy="274320"/>
          </a:xfrm>
          <a:prstGeom prst="rect">
            <a:avLst/>
          </a:prstGeom>
          <a:noFill/>
        </p:spPr>
        <p:txBody>
          <a:bodyPr wrap="square" anchor="t" lIns="0" rIns="0" tIns="0" bIns="0">
            <a:spAutoFit/>
          </a:bodyPr>
          <a:lstStyle/>
          <a:p>
            <a:pPr algn="l">
              <a:lnSpc>
                <a:spcPct val="100000"/>
              </a:lnSpc>
              <a:spcAft>
                <a:spcPts val="0"/>
              </a:spcAft>
            </a:pPr>
            <a:r>
              <a:rPr sz="1150" b="0">
                <a:solidFill>
                  <a:srgbClr val="5B6574"/>
                </a:solidFill>
                <a:latin typeface="Arial"/>
              </a:rPr>
              <a:t>The only complete platform purpose-built to protect mobile apps from development through runtime</a:t>
            </a:r>
          </a:p>
        </p:txBody>
      </p:sp>
      <p:pic>
        <p:nvPicPr>
          <p:cNvPr id="8" name="Picture 7" descr="zimp_dark.png"/>
          <p:cNvPicPr>
            <a:picLocks noChangeAspect="1"/>
          </p:cNvPicPr>
          <p:nvPr/>
        </p:nvPicPr>
        <p:blipFill>
          <a:blip r:embed="rId2"/>
          <a:stretch>
            <a:fillRect/>
          </a:stretch>
        </p:blipFill>
        <p:spPr>
          <a:xfrm>
            <a:off x="9646920" y="310896"/>
            <a:ext cx="1570008" cy="237744"/>
          </a:xfrm>
          <a:prstGeom prst="rect">
            <a:avLst/>
          </a:prstGeom>
        </p:spPr>
      </p:pic>
      <p:pic>
        <p:nvPicPr>
          <p:cNvPr id="9" name="Picture 8" descr="sc_logo_light.png"/>
          <p:cNvPicPr>
            <a:picLocks noChangeAspect="1"/>
          </p:cNvPicPr>
          <p:nvPr/>
        </p:nvPicPr>
        <p:blipFill>
          <a:blip r:embed="rId3"/>
          <a:stretch>
            <a:fillRect/>
          </a:stretch>
        </p:blipFill>
        <p:spPr>
          <a:xfrm>
            <a:off x="9646920" y="658368"/>
            <a:ext cx="1629125" cy="274320"/>
          </a:xfrm>
          <a:prstGeom prst="rect">
            <a:avLst/>
          </a:prstGeom>
        </p:spPr>
      </p:pic>
      <p:sp>
        <p:nvSpPr>
          <p:cNvPr id="10" name="Rounded Rectangle 9"/>
          <p:cNvSpPr/>
          <p:nvPr/>
        </p:nvSpPr>
        <p:spPr>
          <a:xfrm>
            <a:off x="566928" y="1783080"/>
            <a:ext cx="2633472" cy="3154680"/>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ectangle 10"/>
          <p:cNvSpPr/>
          <p:nvPr/>
        </p:nvSpPr>
        <p:spPr>
          <a:xfrm>
            <a:off x="566928" y="1783080"/>
            <a:ext cx="2633472" cy="310896"/>
          </a:xfrm>
          <a:prstGeom prst="rect">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566928" y="1828800"/>
            <a:ext cx="2633472" cy="228600"/>
          </a:xfrm>
          <a:prstGeom prst="rect">
            <a:avLst/>
          </a:prstGeom>
          <a:noFill/>
        </p:spPr>
        <p:txBody>
          <a:bodyPr wrap="square" anchor="t" lIns="0" rIns="0" tIns="0" bIns="0">
            <a:spAutoFit/>
          </a:bodyPr>
          <a:lstStyle/>
          <a:p>
            <a:pPr algn="ctr">
              <a:lnSpc>
                <a:spcPct val="100000"/>
              </a:lnSpc>
              <a:spcAft>
                <a:spcPts val="0"/>
              </a:spcAft>
            </a:pPr>
            <a:r>
              <a:rPr sz="950" b="1">
                <a:solidFill>
                  <a:srgbClr val="FF4C15"/>
                </a:solidFill>
                <a:latin typeface="Arial"/>
              </a:rPr>
              <a:t>BUILD</a:t>
            </a:r>
          </a:p>
        </p:txBody>
      </p:sp>
      <p:sp>
        <p:nvSpPr>
          <p:cNvPr id="13" name="TextBox 12"/>
          <p:cNvSpPr txBox="1"/>
          <p:nvPr/>
        </p:nvSpPr>
        <p:spPr>
          <a:xfrm>
            <a:off x="795528" y="2331720"/>
            <a:ext cx="2194560" cy="365760"/>
          </a:xfrm>
          <a:prstGeom prst="rect">
            <a:avLst/>
          </a:prstGeom>
          <a:noFill/>
        </p:spPr>
        <p:txBody>
          <a:bodyPr wrap="square" anchor="t" lIns="0" rIns="0" tIns="0" bIns="0">
            <a:spAutoFit/>
          </a:bodyPr>
          <a:lstStyle/>
          <a:p>
            <a:pPr algn="l">
              <a:lnSpc>
                <a:spcPct val="100000"/>
              </a:lnSpc>
              <a:spcAft>
                <a:spcPts val="0"/>
              </a:spcAft>
            </a:pPr>
            <a:r>
              <a:rPr sz="1900" b="1">
                <a:solidFill>
                  <a:srgbClr val="FF4C15"/>
                </a:solidFill>
                <a:latin typeface="Arial"/>
              </a:rPr>
              <a:t>zScan</a:t>
            </a:r>
          </a:p>
        </p:txBody>
      </p:sp>
      <p:sp>
        <p:nvSpPr>
          <p:cNvPr id="14" name="TextBox 13"/>
          <p:cNvSpPr txBox="1"/>
          <p:nvPr/>
        </p:nvSpPr>
        <p:spPr>
          <a:xfrm>
            <a:off x="795528" y="2761488"/>
            <a:ext cx="2240280" cy="502920"/>
          </a:xfrm>
          <a:prstGeom prst="rect">
            <a:avLst/>
          </a:prstGeom>
          <a:noFill/>
        </p:spPr>
        <p:txBody>
          <a:bodyPr wrap="square" anchor="t" lIns="0" rIns="0" tIns="0" bIns="0">
            <a:spAutoFit/>
          </a:bodyPr>
          <a:lstStyle/>
          <a:p>
            <a:pPr algn="l">
              <a:lnSpc>
                <a:spcPct val="105000"/>
              </a:lnSpc>
              <a:spcAft>
                <a:spcPts val="0"/>
              </a:spcAft>
            </a:pPr>
            <a:r>
              <a:rPr sz="1150" b="1">
                <a:solidFill>
                  <a:srgbClr val="0B1220"/>
                </a:solidFill>
                <a:latin typeface="Arial"/>
              </a:rPr>
              <a:t>Application</a:t>
            </a:r>
          </a:p>
          <a:p>
            <a:pPr algn="l">
              <a:lnSpc>
                <a:spcPct val="105000"/>
              </a:lnSpc>
              <a:spcAft>
                <a:spcPts val="0"/>
              </a:spcAft>
            </a:pPr>
            <a:r>
              <a:rPr sz="1150" b="1">
                <a:solidFill>
                  <a:srgbClr val="0B1220"/>
                </a:solidFill>
                <a:latin typeface="Arial"/>
              </a:rPr>
              <a:t>Security Testing</a:t>
            </a:r>
          </a:p>
        </p:txBody>
      </p:sp>
      <p:sp>
        <p:nvSpPr>
          <p:cNvPr id="15" name="Rectangle 14"/>
          <p:cNvSpPr/>
          <p:nvPr/>
        </p:nvSpPr>
        <p:spPr>
          <a:xfrm>
            <a:off x="795528" y="3401568"/>
            <a:ext cx="640080" cy="32004"/>
          </a:xfrm>
          <a:prstGeom prst="rect">
            <a:avLst/>
          </a:prstGeom>
          <a:solidFill>
            <a:srgbClr val="E3E7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795528" y="3584448"/>
            <a:ext cx="2240280" cy="1188720"/>
          </a:xfrm>
          <a:prstGeom prst="rect">
            <a:avLst/>
          </a:prstGeom>
          <a:noFill/>
        </p:spPr>
        <p:txBody>
          <a:bodyPr wrap="square" anchor="t" lIns="0" rIns="0" tIns="0" bIns="0">
            <a:spAutoFit/>
          </a:bodyPr>
          <a:lstStyle/>
          <a:p>
            <a:pPr algn="l">
              <a:lnSpc>
                <a:spcPct val="120000"/>
              </a:lnSpc>
              <a:spcAft>
                <a:spcPts val="0"/>
              </a:spcAft>
            </a:pPr>
            <a:r>
              <a:rPr sz="1000" b="0">
                <a:solidFill>
                  <a:srgbClr val="5B6574"/>
                </a:solidFill>
                <a:latin typeface="Arial"/>
              </a:rPr>
              <a:t>Automated binary scanning in CI/CD. Finds vulnerabilities, risky SDKs and supply-chain exposure before release — no source code required.</a:t>
            </a:r>
          </a:p>
        </p:txBody>
      </p:sp>
      <p:sp>
        <p:nvSpPr>
          <p:cNvPr id="17" name="Rounded Rectangle 16"/>
          <p:cNvSpPr/>
          <p:nvPr/>
        </p:nvSpPr>
        <p:spPr>
          <a:xfrm>
            <a:off x="3383280" y="1783080"/>
            <a:ext cx="2633472" cy="3154680"/>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ectangle 17"/>
          <p:cNvSpPr/>
          <p:nvPr/>
        </p:nvSpPr>
        <p:spPr>
          <a:xfrm>
            <a:off x="3383280" y="1783080"/>
            <a:ext cx="2633472" cy="310896"/>
          </a:xfrm>
          <a:prstGeom prst="rect">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3383280" y="1828800"/>
            <a:ext cx="2633472" cy="228600"/>
          </a:xfrm>
          <a:prstGeom prst="rect">
            <a:avLst/>
          </a:prstGeom>
          <a:noFill/>
        </p:spPr>
        <p:txBody>
          <a:bodyPr wrap="square" anchor="t" lIns="0" rIns="0" tIns="0" bIns="0">
            <a:spAutoFit/>
          </a:bodyPr>
          <a:lstStyle/>
          <a:p>
            <a:pPr algn="ctr">
              <a:lnSpc>
                <a:spcPct val="100000"/>
              </a:lnSpc>
              <a:spcAft>
                <a:spcPts val="0"/>
              </a:spcAft>
            </a:pPr>
            <a:r>
              <a:rPr sz="950" b="1">
                <a:solidFill>
                  <a:srgbClr val="FF4C15"/>
                </a:solidFill>
                <a:latin typeface="Arial"/>
              </a:rPr>
              <a:t>HARDEN</a:t>
            </a:r>
          </a:p>
        </p:txBody>
      </p:sp>
      <p:sp>
        <p:nvSpPr>
          <p:cNvPr id="20" name="TextBox 19"/>
          <p:cNvSpPr txBox="1"/>
          <p:nvPr/>
        </p:nvSpPr>
        <p:spPr>
          <a:xfrm>
            <a:off x="3611880" y="2331720"/>
            <a:ext cx="2194560" cy="365760"/>
          </a:xfrm>
          <a:prstGeom prst="rect">
            <a:avLst/>
          </a:prstGeom>
          <a:noFill/>
        </p:spPr>
        <p:txBody>
          <a:bodyPr wrap="square" anchor="t" lIns="0" rIns="0" tIns="0" bIns="0">
            <a:spAutoFit/>
          </a:bodyPr>
          <a:lstStyle/>
          <a:p>
            <a:pPr algn="l">
              <a:lnSpc>
                <a:spcPct val="100000"/>
              </a:lnSpc>
              <a:spcAft>
                <a:spcPts val="0"/>
              </a:spcAft>
            </a:pPr>
            <a:r>
              <a:rPr sz="1900" b="1">
                <a:solidFill>
                  <a:srgbClr val="FF4C15"/>
                </a:solidFill>
                <a:latin typeface="Arial"/>
              </a:rPr>
              <a:t>zShield</a:t>
            </a:r>
          </a:p>
        </p:txBody>
      </p:sp>
      <p:sp>
        <p:nvSpPr>
          <p:cNvPr id="21" name="TextBox 20"/>
          <p:cNvSpPr txBox="1"/>
          <p:nvPr/>
        </p:nvSpPr>
        <p:spPr>
          <a:xfrm>
            <a:off x="3611880" y="2761488"/>
            <a:ext cx="2240280" cy="502920"/>
          </a:xfrm>
          <a:prstGeom prst="rect">
            <a:avLst/>
          </a:prstGeom>
          <a:noFill/>
        </p:spPr>
        <p:txBody>
          <a:bodyPr wrap="square" anchor="t" lIns="0" rIns="0" tIns="0" bIns="0">
            <a:spAutoFit/>
          </a:bodyPr>
          <a:lstStyle/>
          <a:p>
            <a:pPr algn="l">
              <a:lnSpc>
                <a:spcPct val="105000"/>
              </a:lnSpc>
              <a:spcAft>
                <a:spcPts val="0"/>
              </a:spcAft>
            </a:pPr>
            <a:r>
              <a:rPr sz="1150" b="1">
                <a:solidFill>
                  <a:srgbClr val="0B1220"/>
                </a:solidFill>
                <a:latin typeface="Arial"/>
              </a:rPr>
              <a:t>Application</a:t>
            </a:r>
          </a:p>
          <a:p>
            <a:pPr algn="l">
              <a:lnSpc>
                <a:spcPct val="105000"/>
              </a:lnSpc>
              <a:spcAft>
                <a:spcPts val="0"/>
              </a:spcAft>
            </a:pPr>
            <a:r>
              <a:rPr sz="1150" b="1">
                <a:solidFill>
                  <a:srgbClr val="0B1220"/>
                </a:solidFill>
                <a:latin typeface="Arial"/>
              </a:rPr>
              <a:t>Shielding</a:t>
            </a:r>
          </a:p>
        </p:txBody>
      </p:sp>
      <p:sp>
        <p:nvSpPr>
          <p:cNvPr id="22" name="Rectangle 21"/>
          <p:cNvSpPr/>
          <p:nvPr/>
        </p:nvSpPr>
        <p:spPr>
          <a:xfrm>
            <a:off x="3611880" y="3401568"/>
            <a:ext cx="640080" cy="32004"/>
          </a:xfrm>
          <a:prstGeom prst="rect">
            <a:avLst/>
          </a:prstGeom>
          <a:solidFill>
            <a:srgbClr val="E3E7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3611880" y="3584448"/>
            <a:ext cx="2240280" cy="1188720"/>
          </a:xfrm>
          <a:prstGeom prst="rect">
            <a:avLst/>
          </a:prstGeom>
          <a:noFill/>
        </p:spPr>
        <p:txBody>
          <a:bodyPr wrap="square" anchor="t" lIns="0" rIns="0" tIns="0" bIns="0">
            <a:spAutoFit/>
          </a:bodyPr>
          <a:lstStyle/>
          <a:p>
            <a:pPr algn="l">
              <a:lnSpc>
                <a:spcPct val="120000"/>
              </a:lnSpc>
              <a:spcAft>
                <a:spcPts val="0"/>
              </a:spcAft>
            </a:pPr>
            <a:r>
              <a:rPr sz="1000" b="0">
                <a:solidFill>
                  <a:srgbClr val="5B6574"/>
                </a:solidFill>
                <a:latin typeface="Arial"/>
              </a:rPr>
              <a:t>Obfuscation and anti-tamper hardening of app code and logic to block reverse engineering, repackaging and static analysis.</a:t>
            </a:r>
          </a:p>
        </p:txBody>
      </p:sp>
      <p:sp>
        <p:nvSpPr>
          <p:cNvPr id="24" name="Rounded Rectangle 23"/>
          <p:cNvSpPr/>
          <p:nvPr/>
        </p:nvSpPr>
        <p:spPr>
          <a:xfrm>
            <a:off x="6199632" y="1783080"/>
            <a:ext cx="2633472" cy="3154680"/>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Rectangle 24"/>
          <p:cNvSpPr/>
          <p:nvPr/>
        </p:nvSpPr>
        <p:spPr>
          <a:xfrm>
            <a:off x="6199632" y="1783080"/>
            <a:ext cx="2633472" cy="310896"/>
          </a:xfrm>
          <a:prstGeom prst="rect">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6199632" y="1828800"/>
            <a:ext cx="2633472" cy="228600"/>
          </a:xfrm>
          <a:prstGeom prst="rect">
            <a:avLst/>
          </a:prstGeom>
          <a:noFill/>
        </p:spPr>
        <p:txBody>
          <a:bodyPr wrap="square" anchor="t" lIns="0" rIns="0" tIns="0" bIns="0">
            <a:spAutoFit/>
          </a:bodyPr>
          <a:lstStyle/>
          <a:p>
            <a:pPr algn="ctr">
              <a:lnSpc>
                <a:spcPct val="100000"/>
              </a:lnSpc>
              <a:spcAft>
                <a:spcPts val="0"/>
              </a:spcAft>
            </a:pPr>
            <a:r>
              <a:rPr sz="950" b="1">
                <a:solidFill>
                  <a:srgbClr val="FF4C15"/>
                </a:solidFill>
                <a:latin typeface="Arial"/>
              </a:rPr>
              <a:t>PROTECT</a:t>
            </a:r>
          </a:p>
        </p:txBody>
      </p:sp>
      <p:sp>
        <p:nvSpPr>
          <p:cNvPr id="27" name="TextBox 26"/>
          <p:cNvSpPr txBox="1"/>
          <p:nvPr/>
        </p:nvSpPr>
        <p:spPr>
          <a:xfrm>
            <a:off x="6428232" y="2331720"/>
            <a:ext cx="2194560" cy="365760"/>
          </a:xfrm>
          <a:prstGeom prst="rect">
            <a:avLst/>
          </a:prstGeom>
          <a:noFill/>
        </p:spPr>
        <p:txBody>
          <a:bodyPr wrap="square" anchor="t" lIns="0" rIns="0" tIns="0" bIns="0">
            <a:spAutoFit/>
          </a:bodyPr>
          <a:lstStyle/>
          <a:p>
            <a:pPr algn="l">
              <a:lnSpc>
                <a:spcPct val="100000"/>
              </a:lnSpc>
              <a:spcAft>
                <a:spcPts val="0"/>
              </a:spcAft>
            </a:pPr>
            <a:r>
              <a:rPr sz="1900" b="1">
                <a:solidFill>
                  <a:srgbClr val="FF4C15"/>
                </a:solidFill>
                <a:latin typeface="Arial"/>
              </a:rPr>
              <a:t>zKeyBox</a:t>
            </a:r>
          </a:p>
        </p:txBody>
      </p:sp>
      <p:sp>
        <p:nvSpPr>
          <p:cNvPr id="28" name="TextBox 27"/>
          <p:cNvSpPr txBox="1"/>
          <p:nvPr/>
        </p:nvSpPr>
        <p:spPr>
          <a:xfrm>
            <a:off x="6428232" y="2761488"/>
            <a:ext cx="2240280" cy="502920"/>
          </a:xfrm>
          <a:prstGeom prst="rect">
            <a:avLst/>
          </a:prstGeom>
          <a:noFill/>
        </p:spPr>
        <p:txBody>
          <a:bodyPr wrap="square" anchor="t" lIns="0" rIns="0" tIns="0" bIns="0">
            <a:spAutoFit/>
          </a:bodyPr>
          <a:lstStyle/>
          <a:p>
            <a:pPr algn="l">
              <a:lnSpc>
                <a:spcPct val="105000"/>
              </a:lnSpc>
              <a:spcAft>
                <a:spcPts val="0"/>
              </a:spcAft>
            </a:pPr>
            <a:r>
              <a:rPr sz="1150" b="1">
                <a:solidFill>
                  <a:srgbClr val="0B1220"/>
                </a:solidFill>
                <a:latin typeface="Arial"/>
              </a:rPr>
              <a:t>Cryptographic</a:t>
            </a:r>
          </a:p>
          <a:p>
            <a:pPr algn="l">
              <a:lnSpc>
                <a:spcPct val="105000"/>
              </a:lnSpc>
              <a:spcAft>
                <a:spcPts val="0"/>
              </a:spcAft>
            </a:pPr>
            <a:r>
              <a:rPr sz="1150" b="1">
                <a:solidFill>
                  <a:srgbClr val="0B1220"/>
                </a:solidFill>
                <a:latin typeface="Arial"/>
              </a:rPr>
              <a:t>Key Protection</a:t>
            </a:r>
          </a:p>
        </p:txBody>
      </p:sp>
      <p:sp>
        <p:nvSpPr>
          <p:cNvPr id="29" name="Rectangle 28"/>
          <p:cNvSpPr/>
          <p:nvPr/>
        </p:nvSpPr>
        <p:spPr>
          <a:xfrm>
            <a:off x="6428232" y="3401568"/>
            <a:ext cx="640080" cy="32004"/>
          </a:xfrm>
          <a:prstGeom prst="rect">
            <a:avLst/>
          </a:prstGeom>
          <a:solidFill>
            <a:srgbClr val="E3E7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TextBox 29"/>
          <p:cNvSpPr txBox="1"/>
          <p:nvPr/>
        </p:nvSpPr>
        <p:spPr>
          <a:xfrm>
            <a:off x="6428232" y="3584448"/>
            <a:ext cx="2240280" cy="1188720"/>
          </a:xfrm>
          <a:prstGeom prst="rect">
            <a:avLst/>
          </a:prstGeom>
          <a:noFill/>
        </p:spPr>
        <p:txBody>
          <a:bodyPr wrap="square" anchor="t" lIns="0" rIns="0" tIns="0" bIns="0">
            <a:spAutoFit/>
          </a:bodyPr>
          <a:lstStyle/>
          <a:p>
            <a:pPr algn="l">
              <a:lnSpc>
                <a:spcPct val="120000"/>
              </a:lnSpc>
              <a:spcAft>
                <a:spcPts val="0"/>
              </a:spcAft>
            </a:pPr>
            <a:r>
              <a:rPr sz="1000" b="0">
                <a:solidFill>
                  <a:srgbClr val="5B6574"/>
                </a:solidFill>
                <a:latin typeface="Arial"/>
              </a:rPr>
              <a:t>White-box cryptography that keeps keys hidden at rest, in transit and in use — keys are never exposed in memory.</a:t>
            </a:r>
          </a:p>
        </p:txBody>
      </p:sp>
      <p:sp>
        <p:nvSpPr>
          <p:cNvPr id="31" name="Rounded Rectangle 30"/>
          <p:cNvSpPr/>
          <p:nvPr/>
        </p:nvSpPr>
        <p:spPr>
          <a:xfrm>
            <a:off x="9015984" y="1783080"/>
            <a:ext cx="2633472" cy="3154680"/>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Rectangle 31"/>
          <p:cNvSpPr/>
          <p:nvPr/>
        </p:nvSpPr>
        <p:spPr>
          <a:xfrm>
            <a:off x="9015984" y="1783080"/>
            <a:ext cx="2633472" cy="310896"/>
          </a:xfrm>
          <a:prstGeom prst="rect">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9015984" y="1828800"/>
            <a:ext cx="2633472" cy="228600"/>
          </a:xfrm>
          <a:prstGeom prst="rect">
            <a:avLst/>
          </a:prstGeom>
          <a:noFill/>
        </p:spPr>
        <p:txBody>
          <a:bodyPr wrap="square" anchor="t" lIns="0" rIns="0" tIns="0" bIns="0">
            <a:spAutoFit/>
          </a:bodyPr>
          <a:lstStyle/>
          <a:p>
            <a:pPr algn="ctr">
              <a:lnSpc>
                <a:spcPct val="100000"/>
              </a:lnSpc>
              <a:spcAft>
                <a:spcPts val="0"/>
              </a:spcAft>
            </a:pPr>
            <a:r>
              <a:rPr sz="950" b="1">
                <a:solidFill>
                  <a:srgbClr val="FF4C15"/>
                </a:solidFill>
                <a:latin typeface="Arial"/>
              </a:rPr>
              <a:t>DEFEND</a:t>
            </a:r>
          </a:p>
        </p:txBody>
      </p:sp>
      <p:sp>
        <p:nvSpPr>
          <p:cNvPr id="34" name="TextBox 33"/>
          <p:cNvSpPr txBox="1"/>
          <p:nvPr/>
        </p:nvSpPr>
        <p:spPr>
          <a:xfrm>
            <a:off x="9244584" y="2331720"/>
            <a:ext cx="2194560" cy="365760"/>
          </a:xfrm>
          <a:prstGeom prst="rect">
            <a:avLst/>
          </a:prstGeom>
          <a:noFill/>
        </p:spPr>
        <p:txBody>
          <a:bodyPr wrap="square" anchor="t" lIns="0" rIns="0" tIns="0" bIns="0">
            <a:spAutoFit/>
          </a:bodyPr>
          <a:lstStyle/>
          <a:p>
            <a:pPr algn="l">
              <a:lnSpc>
                <a:spcPct val="100000"/>
              </a:lnSpc>
              <a:spcAft>
                <a:spcPts val="0"/>
              </a:spcAft>
            </a:pPr>
            <a:r>
              <a:rPr sz="1900" b="1">
                <a:solidFill>
                  <a:srgbClr val="FF4C15"/>
                </a:solidFill>
                <a:latin typeface="Arial"/>
              </a:rPr>
              <a:t>zDefend</a:t>
            </a:r>
          </a:p>
        </p:txBody>
      </p:sp>
      <p:sp>
        <p:nvSpPr>
          <p:cNvPr id="35" name="TextBox 34"/>
          <p:cNvSpPr txBox="1"/>
          <p:nvPr/>
        </p:nvSpPr>
        <p:spPr>
          <a:xfrm>
            <a:off x="9244584" y="2761488"/>
            <a:ext cx="2240280" cy="502920"/>
          </a:xfrm>
          <a:prstGeom prst="rect">
            <a:avLst/>
          </a:prstGeom>
          <a:noFill/>
        </p:spPr>
        <p:txBody>
          <a:bodyPr wrap="square" anchor="t" lIns="0" rIns="0" tIns="0" bIns="0">
            <a:spAutoFit/>
          </a:bodyPr>
          <a:lstStyle/>
          <a:p>
            <a:pPr algn="l">
              <a:lnSpc>
                <a:spcPct val="105000"/>
              </a:lnSpc>
              <a:spcAft>
                <a:spcPts val="0"/>
              </a:spcAft>
            </a:pPr>
            <a:r>
              <a:rPr sz="1150" b="1">
                <a:solidFill>
                  <a:srgbClr val="0B1220"/>
                </a:solidFill>
                <a:latin typeface="Arial"/>
              </a:rPr>
              <a:t>Runtime</a:t>
            </a:r>
          </a:p>
          <a:p>
            <a:pPr algn="l">
              <a:lnSpc>
                <a:spcPct val="105000"/>
              </a:lnSpc>
              <a:spcAft>
                <a:spcPts val="0"/>
              </a:spcAft>
            </a:pPr>
            <a:r>
              <a:rPr sz="1150" b="1">
                <a:solidFill>
                  <a:srgbClr val="0B1220"/>
                </a:solidFill>
                <a:latin typeface="Arial"/>
              </a:rPr>
              <a:t>Protection (RASP)</a:t>
            </a:r>
          </a:p>
        </p:txBody>
      </p:sp>
      <p:sp>
        <p:nvSpPr>
          <p:cNvPr id="36" name="Rectangle 35"/>
          <p:cNvSpPr/>
          <p:nvPr/>
        </p:nvSpPr>
        <p:spPr>
          <a:xfrm>
            <a:off x="9244584" y="3401568"/>
            <a:ext cx="640080" cy="32004"/>
          </a:xfrm>
          <a:prstGeom prst="rect">
            <a:avLst/>
          </a:prstGeom>
          <a:solidFill>
            <a:srgbClr val="E3E7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TextBox 36"/>
          <p:cNvSpPr txBox="1"/>
          <p:nvPr/>
        </p:nvSpPr>
        <p:spPr>
          <a:xfrm>
            <a:off x="9244584" y="3584448"/>
            <a:ext cx="2240280" cy="1188720"/>
          </a:xfrm>
          <a:prstGeom prst="rect">
            <a:avLst/>
          </a:prstGeom>
          <a:noFill/>
        </p:spPr>
        <p:txBody>
          <a:bodyPr wrap="square" anchor="t" lIns="0" rIns="0" tIns="0" bIns="0">
            <a:spAutoFit/>
          </a:bodyPr>
          <a:lstStyle/>
          <a:p>
            <a:pPr algn="l">
              <a:lnSpc>
                <a:spcPct val="120000"/>
              </a:lnSpc>
              <a:spcAft>
                <a:spcPts val="0"/>
              </a:spcAft>
            </a:pPr>
            <a:r>
              <a:rPr sz="1000" b="0">
                <a:solidFill>
                  <a:srgbClr val="5B6574"/>
                </a:solidFill>
                <a:latin typeface="Arial"/>
              </a:rPr>
              <a:t>On-device AI detection of rooting, hooking, emulators, malware and unsafe networks — with on-the-fly response, even offline.</a:t>
            </a:r>
          </a:p>
        </p:txBody>
      </p:sp>
      <p:sp>
        <p:nvSpPr>
          <p:cNvPr id="38" name="Rectangle 37"/>
          <p:cNvSpPr/>
          <p:nvPr/>
        </p:nvSpPr>
        <p:spPr>
          <a:xfrm>
            <a:off x="566928" y="5138928"/>
            <a:ext cx="11073384" cy="749808"/>
          </a:xfrm>
          <a:prstGeom prst="rect">
            <a:avLst/>
          </a:prstGeom>
          <a:solidFill>
            <a:srgbClr val="0E18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TextBox 38"/>
          <p:cNvSpPr txBox="1"/>
          <p:nvPr/>
        </p:nvSpPr>
        <p:spPr>
          <a:xfrm>
            <a:off x="868680" y="5285232"/>
            <a:ext cx="3108960" cy="457200"/>
          </a:xfrm>
          <a:prstGeom prst="rect">
            <a:avLst/>
          </a:prstGeom>
          <a:noFill/>
        </p:spPr>
        <p:txBody>
          <a:bodyPr wrap="square" anchor="t" lIns="0" rIns="0" tIns="0" bIns="0">
            <a:spAutoFit/>
          </a:bodyPr>
          <a:lstStyle/>
          <a:p>
            <a:pPr algn="l">
              <a:lnSpc>
                <a:spcPct val="100000"/>
              </a:lnSpc>
              <a:spcAft>
                <a:spcPts val="200"/>
              </a:spcAft>
            </a:pPr>
            <a:r>
              <a:rPr sz="1600" b="1">
                <a:solidFill>
                  <a:srgbClr val="FFFFFF"/>
                </a:solidFill>
                <a:latin typeface="Arial"/>
              </a:rPr>
              <a:t>zConsole</a:t>
            </a:r>
          </a:p>
          <a:p>
            <a:pPr algn="l">
              <a:lnSpc>
                <a:spcPct val="100000"/>
              </a:lnSpc>
              <a:spcAft>
                <a:spcPts val="0"/>
              </a:spcAft>
            </a:pPr>
            <a:r>
              <a:rPr sz="950" b="0">
                <a:solidFill>
                  <a:srgbClr val="9FACBD"/>
                </a:solidFill>
                <a:latin typeface="Arial"/>
              </a:rPr>
              <a:t>Unified management &amp; threat telemetry</a:t>
            </a:r>
          </a:p>
        </p:txBody>
      </p:sp>
      <p:sp>
        <p:nvSpPr>
          <p:cNvPr id="40" name="Rectangle 39"/>
          <p:cNvSpPr/>
          <p:nvPr/>
        </p:nvSpPr>
        <p:spPr>
          <a:xfrm>
            <a:off x="4114800" y="5285232"/>
            <a:ext cx="10972" cy="457200"/>
          </a:xfrm>
          <a:prstGeom prst="rect">
            <a:avLst/>
          </a:prstGeom>
          <a:solidFill>
            <a:srgbClr val="2C3A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TextBox 40"/>
          <p:cNvSpPr txBox="1"/>
          <p:nvPr/>
        </p:nvSpPr>
        <p:spPr>
          <a:xfrm>
            <a:off x="4434840" y="5303520"/>
            <a:ext cx="6949440" cy="502920"/>
          </a:xfrm>
          <a:prstGeom prst="rect">
            <a:avLst/>
          </a:prstGeom>
          <a:noFill/>
        </p:spPr>
        <p:txBody>
          <a:bodyPr wrap="square" anchor="t" lIns="0" rIns="0" tIns="0" bIns="0">
            <a:spAutoFit/>
          </a:bodyPr>
          <a:lstStyle/>
          <a:p>
            <a:pPr algn="l">
              <a:lnSpc>
                <a:spcPct val="120000"/>
              </a:lnSpc>
              <a:spcAft>
                <a:spcPts val="0"/>
              </a:spcAft>
            </a:pPr>
            <a:r>
              <a:rPr sz="1100" b="0">
                <a:solidFill>
                  <a:srgbClr val="C9D4E1"/>
                </a:solidFill>
                <a:latin typeface="Arial"/>
              </a:rPr>
              <a:t>One console for policy, forensics, threat analytics and response across every protected app — hosted in Indonesia for local customers.</a:t>
            </a:r>
          </a:p>
        </p:txBody>
      </p:sp>
      <p:sp>
        <p:nvSpPr>
          <p:cNvPr id="42" name="TextBox 41"/>
          <p:cNvSpPr txBox="1"/>
          <p:nvPr/>
        </p:nvSpPr>
        <p:spPr>
          <a:xfrm>
            <a:off x="566928" y="6053328"/>
            <a:ext cx="10515600" cy="274320"/>
          </a:xfrm>
          <a:prstGeom prst="rect">
            <a:avLst/>
          </a:prstGeom>
          <a:noFill/>
        </p:spPr>
        <p:txBody>
          <a:bodyPr wrap="square" anchor="t" lIns="0" rIns="0" tIns="0" bIns="0">
            <a:spAutoFit/>
          </a:bodyPr>
          <a:lstStyle/>
          <a:p>
            <a:pPr algn="l">
              <a:lnSpc>
                <a:spcPct val="100000"/>
              </a:lnSpc>
              <a:spcAft>
                <a:spcPts val="0"/>
              </a:spcAft>
            </a:pPr>
            <a:r>
              <a:rPr sz="850" b="0">
                <a:solidFill>
                  <a:srgbClr val="9AA4B2"/>
                </a:solidFill>
                <a:latin typeface="Arial"/>
              </a:rPr>
              <a:t>Source: zimperium.com/maps — product scope and descriptions as published by Zimperium.</a:t>
            </a:r>
          </a:p>
        </p:txBody>
      </p:sp>
      <p:sp>
        <p:nvSpPr>
          <p:cNvPr id="43" name="TextBox 42"/>
          <p:cNvSpPr txBox="1"/>
          <p:nvPr/>
        </p:nvSpPr>
        <p:spPr>
          <a:xfrm>
            <a:off x="566928" y="6428232"/>
            <a:ext cx="7772400" cy="228600"/>
          </a:xfrm>
          <a:prstGeom prst="rect">
            <a:avLst/>
          </a:prstGeom>
          <a:noFill/>
        </p:spPr>
        <p:txBody>
          <a:bodyPr wrap="square" anchor="t" lIns="0" rIns="0" tIns="0" bIns="0">
            <a:spAutoFit/>
          </a:bodyPr>
          <a:lstStyle/>
          <a:p>
            <a:pPr algn="l">
              <a:lnSpc>
                <a:spcPct val="100000"/>
              </a:lnSpc>
              <a:spcAft>
                <a:spcPts val="0"/>
              </a:spcAft>
            </a:pPr>
            <a:r>
              <a:rPr sz="850" b="0">
                <a:solidFill>
                  <a:srgbClr val="7B8696"/>
                </a:solidFill>
                <a:latin typeface="Arial"/>
              </a:rPr>
              <a:t>SecureCentral — Authorised Zimperium Partner for Asia Pacific  |  Confidential</a:t>
            </a:r>
          </a:p>
        </p:txBody>
      </p:sp>
      <p:sp>
        <p:nvSpPr>
          <p:cNvPr id="44" name="TextBox 43"/>
          <p:cNvSpPr txBox="1"/>
          <p:nvPr/>
        </p:nvSpPr>
        <p:spPr>
          <a:xfrm>
            <a:off x="11064240" y="6428232"/>
            <a:ext cx="548640" cy="228600"/>
          </a:xfrm>
          <a:prstGeom prst="rect">
            <a:avLst/>
          </a:prstGeom>
          <a:noFill/>
        </p:spPr>
        <p:txBody>
          <a:bodyPr wrap="square" anchor="t" lIns="0" rIns="0" tIns="0" bIns="0">
            <a:spAutoFit/>
          </a:bodyPr>
          <a:lstStyle/>
          <a:p>
            <a:pPr algn="r">
              <a:lnSpc>
                <a:spcPct val="100000"/>
              </a:lnSpc>
              <a:spcAft>
                <a:spcPts val="0"/>
              </a:spcAft>
            </a:pPr>
            <a:r>
              <a:rPr sz="900" b="1">
                <a:solidFill>
                  <a:srgbClr val="7B8696"/>
                </a:solidFill>
                <a:latin typeface="Arial"/>
              </a:rPr>
              <a:t>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0"/>
            <a:ext cx="12191695" cy="1170432"/>
          </a:xfrm>
          <a:prstGeom prst="rect">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ectangle 3"/>
          <p:cNvSpPr/>
          <p:nvPr/>
        </p:nvSpPr>
        <p:spPr>
          <a:xfrm>
            <a:off x="0" y="1170432"/>
            <a:ext cx="12191695" cy="41148"/>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566928" y="201168"/>
            <a:ext cx="8778240" cy="274320"/>
          </a:xfrm>
          <a:prstGeom prst="rect">
            <a:avLst/>
          </a:prstGeom>
          <a:noFill/>
        </p:spPr>
        <p:txBody>
          <a:bodyPr wrap="square" anchor="t" lIns="0" rIns="0" tIns="0" bIns="0">
            <a:spAutoFit/>
          </a:bodyPr>
          <a:lstStyle/>
          <a:p>
            <a:pPr algn="l">
              <a:lnSpc>
                <a:spcPct val="100000"/>
              </a:lnSpc>
              <a:spcAft>
                <a:spcPts val="0"/>
              </a:spcAft>
            </a:pPr>
            <a:r>
              <a:rPr sz="1050" b="1">
                <a:solidFill>
                  <a:srgbClr val="FF4C15"/>
                </a:solidFill>
                <a:latin typeface="Arial"/>
              </a:rPr>
              <a:t>HOW IT WORKS</a:t>
            </a:r>
          </a:p>
        </p:txBody>
      </p:sp>
      <p:sp>
        <p:nvSpPr>
          <p:cNvPr id="6" name="TextBox 5"/>
          <p:cNvSpPr txBox="1"/>
          <p:nvPr/>
        </p:nvSpPr>
        <p:spPr>
          <a:xfrm>
            <a:off x="566928" y="420624"/>
            <a:ext cx="8915400" cy="502920"/>
          </a:xfrm>
          <a:prstGeom prst="rect">
            <a:avLst/>
          </a:prstGeom>
          <a:noFill/>
        </p:spPr>
        <p:txBody>
          <a:bodyPr wrap="square" anchor="t" lIns="0" rIns="0" tIns="0" bIns="0">
            <a:spAutoFit/>
          </a:bodyPr>
          <a:lstStyle/>
          <a:p>
            <a:pPr algn="l">
              <a:lnSpc>
                <a:spcPct val="100000"/>
              </a:lnSpc>
              <a:spcAft>
                <a:spcPts val="0"/>
              </a:spcAft>
            </a:pPr>
            <a:r>
              <a:rPr sz="2300" b="1">
                <a:solidFill>
                  <a:srgbClr val="FFFFFF"/>
                </a:solidFill>
                <a:latin typeface="Arial"/>
              </a:rPr>
              <a:t>Shift left, stay protected at runtime</a:t>
            </a:r>
          </a:p>
        </p:txBody>
      </p:sp>
      <p:sp>
        <p:nvSpPr>
          <p:cNvPr id="7" name="TextBox 6"/>
          <p:cNvSpPr txBox="1"/>
          <p:nvPr/>
        </p:nvSpPr>
        <p:spPr>
          <a:xfrm>
            <a:off x="566928" y="914400"/>
            <a:ext cx="8961120" cy="274320"/>
          </a:xfrm>
          <a:prstGeom prst="rect">
            <a:avLst/>
          </a:prstGeom>
          <a:noFill/>
        </p:spPr>
        <p:txBody>
          <a:bodyPr wrap="square" anchor="t" lIns="0" rIns="0" tIns="0" bIns="0">
            <a:spAutoFit/>
          </a:bodyPr>
          <a:lstStyle/>
          <a:p>
            <a:pPr algn="l">
              <a:lnSpc>
                <a:spcPct val="100000"/>
              </a:lnSpc>
              <a:spcAft>
                <a:spcPts val="0"/>
              </a:spcAft>
            </a:pPr>
            <a:r>
              <a:rPr sz="1150" b="0">
                <a:solidFill>
                  <a:srgbClr val="B6C0CE"/>
                </a:solidFill>
                <a:latin typeface="Arial"/>
              </a:rPr>
              <a:t>One platform, one console, one vendor — from the first build to every device in the field</a:t>
            </a:r>
          </a:p>
        </p:txBody>
      </p:sp>
      <p:pic>
        <p:nvPicPr>
          <p:cNvPr id="8" name="Picture 7" descr="zimp_white.png"/>
          <p:cNvPicPr>
            <a:picLocks noChangeAspect="1"/>
          </p:cNvPicPr>
          <p:nvPr/>
        </p:nvPicPr>
        <p:blipFill>
          <a:blip r:embed="rId2"/>
          <a:stretch>
            <a:fillRect/>
          </a:stretch>
        </p:blipFill>
        <p:spPr>
          <a:xfrm>
            <a:off x="9646920" y="310896"/>
            <a:ext cx="1570008" cy="237744"/>
          </a:xfrm>
          <a:prstGeom prst="rect">
            <a:avLst/>
          </a:prstGeom>
        </p:spPr>
      </p:pic>
      <p:pic>
        <p:nvPicPr>
          <p:cNvPr id="9" name="Picture 8" descr="sc_logo_dark.png"/>
          <p:cNvPicPr>
            <a:picLocks noChangeAspect="1"/>
          </p:cNvPicPr>
          <p:nvPr/>
        </p:nvPicPr>
        <p:blipFill>
          <a:blip r:embed="rId3"/>
          <a:stretch>
            <a:fillRect/>
          </a:stretch>
        </p:blipFill>
        <p:spPr>
          <a:xfrm>
            <a:off x="9646920" y="658368"/>
            <a:ext cx="1629125" cy="274320"/>
          </a:xfrm>
          <a:prstGeom prst="rect">
            <a:avLst/>
          </a:prstGeom>
        </p:spPr>
      </p:pic>
      <p:sp>
        <p:nvSpPr>
          <p:cNvPr id="10" name="Rectangle 9"/>
          <p:cNvSpPr/>
          <p:nvPr/>
        </p:nvSpPr>
        <p:spPr>
          <a:xfrm>
            <a:off x="566928" y="1920240"/>
            <a:ext cx="2633472" cy="2377440"/>
          </a:xfrm>
          <a:prstGeom prst="rect">
            <a:avLst/>
          </a:prstGeom>
          <a:solidFill>
            <a:srgbClr val="151F33"/>
          </a:solidFill>
          <a:ln w="12700">
            <a:solidFill>
              <a:srgbClr val="27344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ectangle 10"/>
          <p:cNvSpPr/>
          <p:nvPr/>
        </p:nvSpPr>
        <p:spPr>
          <a:xfrm>
            <a:off x="566928" y="1920240"/>
            <a:ext cx="2633472" cy="54864"/>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822960" y="2176272"/>
            <a:ext cx="2103120" cy="274320"/>
          </a:xfrm>
          <a:prstGeom prst="rect">
            <a:avLst/>
          </a:prstGeom>
          <a:noFill/>
        </p:spPr>
        <p:txBody>
          <a:bodyPr wrap="square" anchor="t" lIns="0" rIns="0" tIns="0" bIns="0">
            <a:spAutoFit/>
          </a:bodyPr>
          <a:lstStyle/>
          <a:p>
            <a:pPr algn="l">
              <a:lnSpc>
                <a:spcPct val="100000"/>
              </a:lnSpc>
              <a:spcAft>
                <a:spcPts val="0"/>
              </a:spcAft>
            </a:pPr>
            <a:r>
              <a:rPr sz="1000" b="1">
                <a:solidFill>
                  <a:srgbClr val="FF4C15"/>
                </a:solidFill>
                <a:latin typeface="Arial"/>
              </a:rPr>
              <a:t>DEVELOP</a:t>
            </a:r>
          </a:p>
        </p:txBody>
      </p:sp>
      <p:sp>
        <p:nvSpPr>
          <p:cNvPr id="13" name="TextBox 12"/>
          <p:cNvSpPr txBox="1"/>
          <p:nvPr/>
        </p:nvSpPr>
        <p:spPr>
          <a:xfrm>
            <a:off x="822960" y="2487168"/>
            <a:ext cx="2103120" cy="365760"/>
          </a:xfrm>
          <a:prstGeom prst="rect">
            <a:avLst/>
          </a:prstGeom>
          <a:noFill/>
        </p:spPr>
        <p:txBody>
          <a:bodyPr wrap="square" anchor="t" lIns="0" rIns="0" tIns="0" bIns="0">
            <a:spAutoFit/>
          </a:bodyPr>
          <a:lstStyle/>
          <a:p>
            <a:pPr algn="l">
              <a:lnSpc>
                <a:spcPct val="100000"/>
              </a:lnSpc>
              <a:spcAft>
                <a:spcPts val="0"/>
              </a:spcAft>
            </a:pPr>
            <a:r>
              <a:rPr sz="2000" b="1">
                <a:solidFill>
                  <a:srgbClr val="FFFFFF"/>
                </a:solidFill>
                <a:latin typeface="Arial"/>
              </a:rPr>
              <a:t>zScan</a:t>
            </a:r>
          </a:p>
        </p:txBody>
      </p:sp>
      <p:sp>
        <p:nvSpPr>
          <p:cNvPr id="14" name="TextBox 13"/>
          <p:cNvSpPr txBox="1"/>
          <p:nvPr/>
        </p:nvSpPr>
        <p:spPr>
          <a:xfrm>
            <a:off x="822960" y="3017520"/>
            <a:ext cx="2194560" cy="822960"/>
          </a:xfrm>
          <a:prstGeom prst="rect">
            <a:avLst/>
          </a:prstGeom>
          <a:noFill/>
        </p:spPr>
        <p:txBody>
          <a:bodyPr wrap="square" anchor="t" lIns="0" rIns="0" tIns="0" bIns="0">
            <a:spAutoFit/>
          </a:bodyPr>
          <a:lstStyle/>
          <a:p>
            <a:pPr algn="l">
              <a:lnSpc>
                <a:spcPct val="125000"/>
              </a:lnSpc>
              <a:spcAft>
                <a:spcPts val="0"/>
              </a:spcAft>
            </a:pPr>
            <a:r>
              <a:rPr sz="1050" b="0">
                <a:solidFill>
                  <a:srgbClr val="B6C0CE"/>
                </a:solidFill>
                <a:latin typeface="Arial"/>
              </a:rPr>
              <a:t>Scan every build in CI/CD.</a:t>
            </a:r>
          </a:p>
          <a:p>
            <a:pPr algn="l">
              <a:lnSpc>
                <a:spcPct val="125000"/>
              </a:lnSpc>
              <a:spcAft>
                <a:spcPts val="0"/>
              </a:spcAft>
            </a:pPr>
            <a:r>
              <a:rPr sz="1050" b="0">
                <a:solidFill>
                  <a:srgbClr val="B6C0CE"/>
                </a:solidFill>
                <a:latin typeface="Arial"/>
              </a:rPr>
              <a:t>Fix issues before release.</a:t>
            </a:r>
          </a:p>
        </p:txBody>
      </p:sp>
      <p:sp>
        <p:nvSpPr>
          <p:cNvPr id="15" name="TextBox 14"/>
          <p:cNvSpPr txBox="1"/>
          <p:nvPr/>
        </p:nvSpPr>
        <p:spPr>
          <a:xfrm>
            <a:off x="822960" y="3931920"/>
            <a:ext cx="2194560" cy="274320"/>
          </a:xfrm>
          <a:prstGeom prst="rect">
            <a:avLst/>
          </a:prstGeom>
          <a:noFill/>
        </p:spPr>
        <p:txBody>
          <a:bodyPr wrap="square" anchor="t" lIns="0" rIns="0" tIns="0" bIns="0">
            <a:spAutoFit/>
          </a:bodyPr>
          <a:lstStyle/>
          <a:p>
            <a:pPr algn="l">
              <a:lnSpc>
                <a:spcPct val="100000"/>
              </a:lnSpc>
              <a:spcAft>
                <a:spcPts val="0"/>
              </a:spcAft>
            </a:pPr>
            <a:r>
              <a:rPr sz="900" b="1">
                <a:solidFill>
                  <a:srgbClr val="7F8CA0"/>
                </a:solidFill>
                <a:latin typeface="Arial"/>
              </a:rPr>
              <a:t>Pre-release</a:t>
            </a:r>
          </a:p>
        </p:txBody>
      </p:sp>
      <p:sp>
        <p:nvSpPr>
          <p:cNvPr id="16" name="Isosceles Triangle 15"/>
          <p:cNvSpPr/>
          <p:nvPr/>
        </p:nvSpPr>
        <p:spPr>
          <a:xfrm rot="5400000">
            <a:off x="3264408" y="2880360"/>
            <a:ext cx="182880" cy="182880"/>
          </a:xfrm>
          <a:prstGeom prst="triangle">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Rectangle 16"/>
          <p:cNvSpPr/>
          <p:nvPr/>
        </p:nvSpPr>
        <p:spPr>
          <a:xfrm>
            <a:off x="3383280" y="1920240"/>
            <a:ext cx="2633472" cy="2377440"/>
          </a:xfrm>
          <a:prstGeom prst="rect">
            <a:avLst/>
          </a:prstGeom>
          <a:solidFill>
            <a:srgbClr val="151F33"/>
          </a:solidFill>
          <a:ln w="12700">
            <a:solidFill>
              <a:srgbClr val="27344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ectangle 17"/>
          <p:cNvSpPr/>
          <p:nvPr/>
        </p:nvSpPr>
        <p:spPr>
          <a:xfrm>
            <a:off x="3383280" y="1920240"/>
            <a:ext cx="2633472" cy="54864"/>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3639312" y="2176272"/>
            <a:ext cx="2103120" cy="274320"/>
          </a:xfrm>
          <a:prstGeom prst="rect">
            <a:avLst/>
          </a:prstGeom>
          <a:noFill/>
        </p:spPr>
        <p:txBody>
          <a:bodyPr wrap="square" anchor="t" lIns="0" rIns="0" tIns="0" bIns="0">
            <a:spAutoFit/>
          </a:bodyPr>
          <a:lstStyle/>
          <a:p>
            <a:pPr algn="l">
              <a:lnSpc>
                <a:spcPct val="100000"/>
              </a:lnSpc>
              <a:spcAft>
                <a:spcPts val="0"/>
              </a:spcAft>
            </a:pPr>
            <a:r>
              <a:rPr sz="1000" b="1">
                <a:solidFill>
                  <a:srgbClr val="FF4C15"/>
                </a:solidFill>
                <a:latin typeface="Arial"/>
              </a:rPr>
              <a:t>BUILD</a:t>
            </a:r>
          </a:p>
        </p:txBody>
      </p:sp>
      <p:sp>
        <p:nvSpPr>
          <p:cNvPr id="20" name="TextBox 19"/>
          <p:cNvSpPr txBox="1"/>
          <p:nvPr/>
        </p:nvSpPr>
        <p:spPr>
          <a:xfrm>
            <a:off x="3639312" y="2487168"/>
            <a:ext cx="2103120" cy="365760"/>
          </a:xfrm>
          <a:prstGeom prst="rect">
            <a:avLst/>
          </a:prstGeom>
          <a:noFill/>
        </p:spPr>
        <p:txBody>
          <a:bodyPr wrap="square" anchor="t" lIns="0" rIns="0" tIns="0" bIns="0">
            <a:spAutoFit/>
          </a:bodyPr>
          <a:lstStyle/>
          <a:p>
            <a:pPr algn="l">
              <a:lnSpc>
                <a:spcPct val="100000"/>
              </a:lnSpc>
              <a:spcAft>
                <a:spcPts val="0"/>
              </a:spcAft>
            </a:pPr>
            <a:r>
              <a:rPr sz="2000" b="1">
                <a:solidFill>
                  <a:srgbClr val="FFFFFF"/>
                </a:solidFill>
                <a:latin typeface="Arial"/>
              </a:rPr>
              <a:t>zShield</a:t>
            </a:r>
          </a:p>
        </p:txBody>
      </p:sp>
      <p:sp>
        <p:nvSpPr>
          <p:cNvPr id="21" name="TextBox 20"/>
          <p:cNvSpPr txBox="1"/>
          <p:nvPr/>
        </p:nvSpPr>
        <p:spPr>
          <a:xfrm>
            <a:off x="3639312" y="3017520"/>
            <a:ext cx="2194560" cy="822960"/>
          </a:xfrm>
          <a:prstGeom prst="rect">
            <a:avLst/>
          </a:prstGeom>
          <a:noFill/>
        </p:spPr>
        <p:txBody>
          <a:bodyPr wrap="square" anchor="t" lIns="0" rIns="0" tIns="0" bIns="0">
            <a:spAutoFit/>
          </a:bodyPr>
          <a:lstStyle/>
          <a:p>
            <a:pPr algn="l">
              <a:lnSpc>
                <a:spcPct val="125000"/>
              </a:lnSpc>
              <a:spcAft>
                <a:spcPts val="0"/>
              </a:spcAft>
            </a:pPr>
            <a:r>
              <a:rPr sz="1050" b="0">
                <a:solidFill>
                  <a:srgbClr val="B6C0CE"/>
                </a:solidFill>
                <a:latin typeface="Arial"/>
              </a:rPr>
              <a:t>Harden the binary.</a:t>
            </a:r>
          </a:p>
          <a:p>
            <a:pPr algn="l">
              <a:lnSpc>
                <a:spcPct val="125000"/>
              </a:lnSpc>
              <a:spcAft>
                <a:spcPts val="0"/>
              </a:spcAft>
            </a:pPr>
            <a:r>
              <a:rPr sz="1050" b="0">
                <a:solidFill>
                  <a:srgbClr val="B6C0CE"/>
                </a:solidFill>
                <a:latin typeface="Arial"/>
              </a:rPr>
              <a:t>Block reverse engineering.</a:t>
            </a:r>
          </a:p>
        </p:txBody>
      </p:sp>
      <p:sp>
        <p:nvSpPr>
          <p:cNvPr id="22" name="TextBox 21"/>
          <p:cNvSpPr txBox="1"/>
          <p:nvPr/>
        </p:nvSpPr>
        <p:spPr>
          <a:xfrm>
            <a:off x="3639312" y="3931920"/>
            <a:ext cx="2194560" cy="274320"/>
          </a:xfrm>
          <a:prstGeom prst="rect">
            <a:avLst/>
          </a:prstGeom>
          <a:noFill/>
        </p:spPr>
        <p:txBody>
          <a:bodyPr wrap="square" anchor="t" lIns="0" rIns="0" tIns="0" bIns="0">
            <a:spAutoFit/>
          </a:bodyPr>
          <a:lstStyle/>
          <a:p>
            <a:pPr algn="l">
              <a:lnSpc>
                <a:spcPct val="100000"/>
              </a:lnSpc>
              <a:spcAft>
                <a:spcPts val="0"/>
              </a:spcAft>
            </a:pPr>
            <a:r>
              <a:rPr sz="900" b="1">
                <a:solidFill>
                  <a:srgbClr val="7F8CA0"/>
                </a:solidFill>
                <a:latin typeface="Arial"/>
              </a:rPr>
              <a:t>Build pipeline</a:t>
            </a:r>
          </a:p>
        </p:txBody>
      </p:sp>
      <p:sp>
        <p:nvSpPr>
          <p:cNvPr id="23" name="Isosceles Triangle 22"/>
          <p:cNvSpPr/>
          <p:nvPr/>
        </p:nvSpPr>
        <p:spPr>
          <a:xfrm rot="5400000">
            <a:off x="6080760" y="2880360"/>
            <a:ext cx="182880" cy="182880"/>
          </a:xfrm>
          <a:prstGeom prst="triangle">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Rectangle 23"/>
          <p:cNvSpPr/>
          <p:nvPr/>
        </p:nvSpPr>
        <p:spPr>
          <a:xfrm>
            <a:off x="6199632" y="1920240"/>
            <a:ext cx="2633472" cy="2377440"/>
          </a:xfrm>
          <a:prstGeom prst="rect">
            <a:avLst/>
          </a:prstGeom>
          <a:solidFill>
            <a:srgbClr val="151F33"/>
          </a:solidFill>
          <a:ln w="12700">
            <a:solidFill>
              <a:srgbClr val="27344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Rectangle 24"/>
          <p:cNvSpPr/>
          <p:nvPr/>
        </p:nvSpPr>
        <p:spPr>
          <a:xfrm>
            <a:off x="6199632" y="1920240"/>
            <a:ext cx="2633472" cy="54864"/>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6455664" y="2176272"/>
            <a:ext cx="2103120" cy="274320"/>
          </a:xfrm>
          <a:prstGeom prst="rect">
            <a:avLst/>
          </a:prstGeom>
          <a:noFill/>
        </p:spPr>
        <p:txBody>
          <a:bodyPr wrap="square" anchor="t" lIns="0" rIns="0" tIns="0" bIns="0">
            <a:spAutoFit/>
          </a:bodyPr>
          <a:lstStyle/>
          <a:p>
            <a:pPr algn="l">
              <a:lnSpc>
                <a:spcPct val="100000"/>
              </a:lnSpc>
              <a:spcAft>
                <a:spcPts val="0"/>
              </a:spcAft>
            </a:pPr>
            <a:r>
              <a:rPr sz="1000" b="1">
                <a:solidFill>
                  <a:srgbClr val="FF4C15"/>
                </a:solidFill>
                <a:latin typeface="Arial"/>
              </a:rPr>
              <a:t>SECURE</a:t>
            </a:r>
          </a:p>
        </p:txBody>
      </p:sp>
      <p:sp>
        <p:nvSpPr>
          <p:cNvPr id="27" name="TextBox 26"/>
          <p:cNvSpPr txBox="1"/>
          <p:nvPr/>
        </p:nvSpPr>
        <p:spPr>
          <a:xfrm>
            <a:off x="6455664" y="2487168"/>
            <a:ext cx="2103120" cy="365760"/>
          </a:xfrm>
          <a:prstGeom prst="rect">
            <a:avLst/>
          </a:prstGeom>
          <a:noFill/>
        </p:spPr>
        <p:txBody>
          <a:bodyPr wrap="square" anchor="t" lIns="0" rIns="0" tIns="0" bIns="0">
            <a:spAutoFit/>
          </a:bodyPr>
          <a:lstStyle/>
          <a:p>
            <a:pPr algn="l">
              <a:lnSpc>
                <a:spcPct val="100000"/>
              </a:lnSpc>
              <a:spcAft>
                <a:spcPts val="0"/>
              </a:spcAft>
            </a:pPr>
            <a:r>
              <a:rPr sz="2000" b="1">
                <a:solidFill>
                  <a:srgbClr val="FFFFFF"/>
                </a:solidFill>
                <a:latin typeface="Arial"/>
              </a:rPr>
              <a:t>zKeyBox</a:t>
            </a:r>
          </a:p>
        </p:txBody>
      </p:sp>
      <p:sp>
        <p:nvSpPr>
          <p:cNvPr id="28" name="TextBox 27"/>
          <p:cNvSpPr txBox="1"/>
          <p:nvPr/>
        </p:nvSpPr>
        <p:spPr>
          <a:xfrm>
            <a:off x="6455664" y="3017520"/>
            <a:ext cx="2194560" cy="822960"/>
          </a:xfrm>
          <a:prstGeom prst="rect">
            <a:avLst/>
          </a:prstGeom>
          <a:noFill/>
        </p:spPr>
        <p:txBody>
          <a:bodyPr wrap="square" anchor="t" lIns="0" rIns="0" tIns="0" bIns="0">
            <a:spAutoFit/>
          </a:bodyPr>
          <a:lstStyle/>
          <a:p>
            <a:pPr algn="l">
              <a:lnSpc>
                <a:spcPct val="125000"/>
              </a:lnSpc>
              <a:spcAft>
                <a:spcPts val="0"/>
              </a:spcAft>
            </a:pPr>
            <a:r>
              <a:rPr sz="1050" b="0">
                <a:solidFill>
                  <a:srgbClr val="B6C0CE"/>
                </a:solidFill>
                <a:latin typeface="Arial"/>
              </a:rPr>
              <a:t>Protect keys and secrets</a:t>
            </a:r>
          </a:p>
          <a:p>
            <a:pPr algn="l">
              <a:lnSpc>
                <a:spcPct val="125000"/>
              </a:lnSpc>
              <a:spcAft>
                <a:spcPts val="0"/>
              </a:spcAft>
            </a:pPr>
            <a:r>
              <a:rPr sz="1050" b="0">
                <a:solidFill>
                  <a:srgbClr val="B6C0CE"/>
                </a:solidFill>
                <a:latin typeface="Arial"/>
              </a:rPr>
              <a:t>with white-box crypto.</a:t>
            </a:r>
          </a:p>
        </p:txBody>
      </p:sp>
      <p:sp>
        <p:nvSpPr>
          <p:cNvPr id="29" name="TextBox 28"/>
          <p:cNvSpPr txBox="1"/>
          <p:nvPr/>
        </p:nvSpPr>
        <p:spPr>
          <a:xfrm>
            <a:off x="6455664" y="3931920"/>
            <a:ext cx="2194560" cy="274320"/>
          </a:xfrm>
          <a:prstGeom prst="rect">
            <a:avLst/>
          </a:prstGeom>
          <a:noFill/>
        </p:spPr>
        <p:txBody>
          <a:bodyPr wrap="square" anchor="t" lIns="0" rIns="0" tIns="0" bIns="0">
            <a:spAutoFit/>
          </a:bodyPr>
          <a:lstStyle/>
          <a:p>
            <a:pPr algn="l">
              <a:lnSpc>
                <a:spcPct val="100000"/>
              </a:lnSpc>
              <a:spcAft>
                <a:spcPts val="0"/>
              </a:spcAft>
            </a:pPr>
            <a:r>
              <a:rPr sz="900" b="1">
                <a:solidFill>
                  <a:srgbClr val="7F8CA0"/>
                </a:solidFill>
                <a:latin typeface="Arial"/>
              </a:rPr>
              <a:t>In the app</a:t>
            </a:r>
          </a:p>
        </p:txBody>
      </p:sp>
      <p:sp>
        <p:nvSpPr>
          <p:cNvPr id="30" name="Isosceles Triangle 29"/>
          <p:cNvSpPr/>
          <p:nvPr/>
        </p:nvSpPr>
        <p:spPr>
          <a:xfrm rot="5400000">
            <a:off x="8897112" y="2880360"/>
            <a:ext cx="182880" cy="182880"/>
          </a:xfrm>
          <a:prstGeom prst="triangle">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Rectangle 30"/>
          <p:cNvSpPr/>
          <p:nvPr/>
        </p:nvSpPr>
        <p:spPr>
          <a:xfrm>
            <a:off x="9015984" y="1920240"/>
            <a:ext cx="2633472" cy="2377440"/>
          </a:xfrm>
          <a:prstGeom prst="rect">
            <a:avLst/>
          </a:prstGeom>
          <a:solidFill>
            <a:srgbClr val="151F33"/>
          </a:solidFill>
          <a:ln w="12700">
            <a:solidFill>
              <a:srgbClr val="27344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Rectangle 31"/>
          <p:cNvSpPr/>
          <p:nvPr/>
        </p:nvSpPr>
        <p:spPr>
          <a:xfrm>
            <a:off x="9015984" y="1920240"/>
            <a:ext cx="2633472" cy="54864"/>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9272015" y="2176272"/>
            <a:ext cx="2103120" cy="274320"/>
          </a:xfrm>
          <a:prstGeom prst="rect">
            <a:avLst/>
          </a:prstGeom>
          <a:noFill/>
        </p:spPr>
        <p:txBody>
          <a:bodyPr wrap="square" anchor="t" lIns="0" rIns="0" tIns="0" bIns="0">
            <a:spAutoFit/>
          </a:bodyPr>
          <a:lstStyle/>
          <a:p>
            <a:pPr algn="l">
              <a:lnSpc>
                <a:spcPct val="100000"/>
              </a:lnSpc>
              <a:spcAft>
                <a:spcPts val="0"/>
              </a:spcAft>
            </a:pPr>
            <a:r>
              <a:rPr sz="1000" b="1">
                <a:solidFill>
                  <a:srgbClr val="FF4C15"/>
                </a:solidFill>
                <a:latin typeface="Arial"/>
              </a:rPr>
              <a:t>RUN</a:t>
            </a:r>
          </a:p>
        </p:txBody>
      </p:sp>
      <p:sp>
        <p:nvSpPr>
          <p:cNvPr id="34" name="TextBox 33"/>
          <p:cNvSpPr txBox="1"/>
          <p:nvPr/>
        </p:nvSpPr>
        <p:spPr>
          <a:xfrm>
            <a:off x="9272015" y="2487168"/>
            <a:ext cx="2103120" cy="365760"/>
          </a:xfrm>
          <a:prstGeom prst="rect">
            <a:avLst/>
          </a:prstGeom>
          <a:noFill/>
        </p:spPr>
        <p:txBody>
          <a:bodyPr wrap="square" anchor="t" lIns="0" rIns="0" tIns="0" bIns="0">
            <a:spAutoFit/>
          </a:bodyPr>
          <a:lstStyle/>
          <a:p>
            <a:pPr algn="l">
              <a:lnSpc>
                <a:spcPct val="100000"/>
              </a:lnSpc>
              <a:spcAft>
                <a:spcPts val="0"/>
              </a:spcAft>
            </a:pPr>
            <a:r>
              <a:rPr sz="2000" b="1">
                <a:solidFill>
                  <a:srgbClr val="FFFFFF"/>
                </a:solidFill>
                <a:latin typeface="Arial"/>
              </a:rPr>
              <a:t>zDefend</a:t>
            </a:r>
          </a:p>
        </p:txBody>
      </p:sp>
      <p:sp>
        <p:nvSpPr>
          <p:cNvPr id="35" name="TextBox 34"/>
          <p:cNvSpPr txBox="1"/>
          <p:nvPr/>
        </p:nvSpPr>
        <p:spPr>
          <a:xfrm>
            <a:off x="9272015" y="3017520"/>
            <a:ext cx="2194560" cy="822960"/>
          </a:xfrm>
          <a:prstGeom prst="rect">
            <a:avLst/>
          </a:prstGeom>
          <a:noFill/>
        </p:spPr>
        <p:txBody>
          <a:bodyPr wrap="square" anchor="t" lIns="0" rIns="0" tIns="0" bIns="0">
            <a:spAutoFit/>
          </a:bodyPr>
          <a:lstStyle/>
          <a:p>
            <a:pPr algn="l">
              <a:lnSpc>
                <a:spcPct val="125000"/>
              </a:lnSpc>
              <a:spcAft>
                <a:spcPts val="0"/>
              </a:spcAft>
            </a:pPr>
            <a:r>
              <a:rPr sz="1050" b="0">
                <a:solidFill>
                  <a:srgbClr val="B6C0CE"/>
                </a:solidFill>
                <a:latin typeface="Arial"/>
              </a:rPr>
              <a:t>Detect and respond to</a:t>
            </a:r>
          </a:p>
          <a:p>
            <a:pPr algn="l">
              <a:lnSpc>
                <a:spcPct val="125000"/>
              </a:lnSpc>
              <a:spcAft>
                <a:spcPts val="0"/>
              </a:spcAft>
            </a:pPr>
            <a:r>
              <a:rPr sz="1050" b="0">
                <a:solidFill>
                  <a:srgbClr val="B6C0CE"/>
                </a:solidFill>
                <a:latin typeface="Arial"/>
              </a:rPr>
              <a:t>threats on-device, offline.</a:t>
            </a:r>
          </a:p>
        </p:txBody>
      </p:sp>
      <p:sp>
        <p:nvSpPr>
          <p:cNvPr id="36" name="TextBox 35"/>
          <p:cNvSpPr txBox="1"/>
          <p:nvPr/>
        </p:nvSpPr>
        <p:spPr>
          <a:xfrm>
            <a:off x="9272015" y="3931920"/>
            <a:ext cx="2194560" cy="274320"/>
          </a:xfrm>
          <a:prstGeom prst="rect">
            <a:avLst/>
          </a:prstGeom>
          <a:noFill/>
        </p:spPr>
        <p:txBody>
          <a:bodyPr wrap="square" anchor="t" lIns="0" rIns="0" tIns="0" bIns="0">
            <a:spAutoFit/>
          </a:bodyPr>
          <a:lstStyle/>
          <a:p>
            <a:pPr algn="l">
              <a:lnSpc>
                <a:spcPct val="100000"/>
              </a:lnSpc>
              <a:spcAft>
                <a:spcPts val="0"/>
              </a:spcAft>
            </a:pPr>
            <a:r>
              <a:rPr sz="900" b="1">
                <a:solidFill>
                  <a:srgbClr val="7F8CA0"/>
                </a:solidFill>
                <a:latin typeface="Arial"/>
              </a:rPr>
              <a:t>In production</a:t>
            </a:r>
          </a:p>
        </p:txBody>
      </p:sp>
      <p:sp>
        <p:nvSpPr>
          <p:cNvPr id="37" name="Rectangle 36"/>
          <p:cNvSpPr/>
          <p:nvPr/>
        </p:nvSpPr>
        <p:spPr>
          <a:xfrm>
            <a:off x="566928" y="4663440"/>
            <a:ext cx="11073384" cy="45720"/>
          </a:xfrm>
          <a:prstGeom prst="rect">
            <a:avLst/>
          </a:prstGeom>
          <a:solidFill>
            <a:srgbClr val="2734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TextBox 37"/>
          <p:cNvSpPr txBox="1"/>
          <p:nvPr/>
        </p:nvSpPr>
        <p:spPr>
          <a:xfrm>
            <a:off x="566928" y="4983480"/>
            <a:ext cx="3383280" cy="320040"/>
          </a:xfrm>
          <a:prstGeom prst="rect">
            <a:avLst/>
          </a:prstGeom>
          <a:noFill/>
        </p:spPr>
        <p:txBody>
          <a:bodyPr wrap="square" anchor="t" lIns="0" rIns="0" tIns="0" bIns="0">
            <a:spAutoFit/>
          </a:bodyPr>
          <a:lstStyle/>
          <a:p>
            <a:pPr algn="l">
              <a:lnSpc>
                <a:spcPct val="100000"/>
              </a:lnSpc>
              <a:spcAft>
                <a:spcPts val="0"/>
              </a:spcAft>
            </a:pPr>
            <a:r>
              <a:rPr sz="1300" b="1">
                <a:solidFill>
                  <a:srgbClr val="FFFFFF"/>
                </a:solidFill>
                <a:latin typeface="Arial"/>
              </a:rPr>
              <a:t>Fewer vulnerabilities shipped</a:t>
            </a:r>
          </a:p>
        </p:txBody>
      </p:sp>
      <p:sp>
        <p:nvSpPr>
          <p:cNvPr id="39" name="TextBox 38"/>
          <p:cNvSpPr txBox="1"/>
          <p:nvPr/>
        </p:nvSpPr>
        <p:spPr>
          <a:xfrm>
            <a:off x="566928" y="5349240"/>
            <a:ext cx="3474720" cy="640080"/>
          </a:xfrm>
          <a:prstGeom prst="rect">
            <a:avLst/>
          </a:prstGeom>
          <a:noFill/>
        </p:spPr>
        <p:txBody>
          <a:bodyPr wrap="square" anchor="t" lIns="0" rIns="0" tIns="0" bIns="0">
            <a:spAutoFit/>
          </a:bodyPr>
          <a:lstStyle/>
          <a:p>
            <a:pPr algn="l">
              <a:lnSpc>
                <a:spcPct val="120000"/>
              </a:lnSpc>
              <a:spcAft>
                <a:spcPts val="0"/>
              </a:spcAft>
            </a:pPr>
            <a:r>
              <a:rPr sz="1000" b="0">
                <a:solidFill>
                  <a:srgbClr val="9FACBD"/>
                </a:solidFill>
                <a:latin typeface="Arial"/>
              </a:rPr>
              <a:t>Security testing runs on every build, not once a year before pentest.</a:t>
            </a:r>
          </a:p>
        </p:txBody>
      </p:sp>
      <p:sp>
        <p:nvSpPr>
          <p:cNvPr id="40" name="TextBox 39"/>
          <p:cNvSpPr txBox="1"/>
          <p:nvPr/>
        </p:nvSpPr>
        <p:spPr>
          <a:xfrm>
            <a:off x="4315968" y="4983480"/>
            <a:ext cx="3383280" cy="320040"/>
          </a:xfrm>
          <a:prstGeom prst="rect">
            <a:avLst/>
          </a:prstGeom>
          <a:noFill/>
        </p:spPr>
        <p:txBody>
          <a:bodyPr wrap="square" anchor="t" lIns="0" rIns="0" tIns="0" bIns="0">
            <a:spAutoFit/>
          </a:bodyPr>
          <a:lstStyle/>
          <a:p>
            <a:pPr algn="l">
              <a:lnSpc>
                <a:spcPct val="100000"/>
              </a:lnSpc>
              <a:spcAft>
                <a:spcPts val="0"/>
              </a:spcAft>
            </a:pPr>
            <a:r>
              <a:rPr sz="1300" b="1">
                <a:solidFill>
                  <a:srgbClr val="FFFFFF"/>
                </a:solidFill>
                <a:latin typeface="Arial"/>
              </a:rPr>
              <a:t>Fraud blocked at the edge</a:t>
            </a:r>
          </a:p>
        </p:txBody>
      </p:sp>
      <p:sp>
        <p:nvSpPr>
          <p:cNvPr id="41" name="TextBox 40"/>
          <p:cNvSpPr txBox="1"/>
          <p:nvPr/>
        </p:nvSpPr>
        <p:spPr>
          <a:xfrm>
            <a:off x="4315968" y="5349240"/>
            <a:ext cx="3474720" cy="640080"/>
          </a:xfrm>
          <a:prstGeom prst="rect">
            <a:avLst/>
          </a:prstGeom>
          <a:noFill/>
        </p:spPr>
        <p:txBody>
          <a:bodyPr wrap="square" anchor="t" lIns="0" rIns="0" tIns="0" bIns="0">
            <a:spAutoFit/>
          </a:bodyPr>
          <a:lstStyle/>
          <a:p>
            <a:pPr algn="l">
              <a:lnSpc>
                <a:spcPct val="120000"/>
              </a:lnSpc>
              <a:spcAft>
                <a:spcPts val="0"/>
              </a:spcAft>
            </a:pPr>
            <a:r>
              <a:rPr sz="1000" b="0">
                <a:solidFill>
                  <a:srgbClr val="9FACBD"/>
                </a:solidFill>
                <a:latin typeface="Arial"/>
              </a:rPr>
              <a:t>Compromised, hooked or emulated devices are detected before the transaction.</a:t>
            </a:r>
          </a:p>
        </p:txBody>
      </p:sp>
      <p:sp>
        <p:nvSpPr>
          <p:cNvPr id="42" name="TextBox 41"/>
          <p:cNvSpPr txBox="1"/>
          <p:nvPr/>
        </p:nvSpPr>
        <p:spPr>
          <a:xfrm>
            <a:off x="8065007" y="4983480"/>
            <a:ext cx="3383280" cy="320040"/>
          </a:xfrm>
          <a:prstGeom prst="rect">
            <a:avLst/>
          </a:prstGeom>
          <a:noFill/>
        </p:spPr>
        <p:txBody>
          <a:bodyPr wrap="square" anchor="t" lIns="0" rIns="0" tIns="0" bIns="0">
            <a:spAutoFit/>
          </a:bodyPr>
          <a:lstStyle/>
          <a:p>
            <a:pPr algn="l">
              <a:lnSpc>
                <a:spcPct val="100000"/>
              </a:lnSpc>
              <a:spcAft>
                <a:spcPts val="0"/>
              </a:spcAft>
            </a:pPr>
            <a:r>
              <a:rPr sz="1300" b="1">
                <a:solidFill>
                  <a:srgbClr val="FFFFFF"/>
                </a:solidFill>
                <a:latin typeface="Arial"/>
              </a:rPr>
              <a:t>Evidence for the regulator</a:t>
            </a:r>
          </a:p>
        </p:txBody>
      </p:sp>
      <p:sp>
        <p:nvSpPr>
          <p:cNvPr id="43" name="TextBox 42"/>
          <p:cNvSpPr txBox="1"/>
          <p:nvPr/>
        </p:nvSpPr>
        <p:spPr>
          <a:xfrm>
            <a:off x="8065007" y="5349240"/>
            <a:ext cx="3474720" cy="640080"/>
          </a:xfrm>
          <a:prstGeom prst="rect">
            <a:avLst/>
          </a:prstGeom>
          <a:noFill/>
        </p:spPr>
        <p:txBody>
          <a:bodyPr wrap="square" anchor="t" lIns="0" rIns="0" tIns="0" bIns="0">
            <a:spAutoFit/>
          </a:bodyPr>
          <a:lstStyle/>
          <a:p>
            <a:pPr algn="l">
              <a:lnSpc>
                <a:spcPct val="120000"/>
              </a:lnSpc>
              <a:spcAft>
                <a:spcPts val="0"/>
              </a:spcAft>
            </a:pPr>
            <a:r>
              <a:rPr sz="1000" b="0">
                <a:solidFill>
                  <a:srgbClr val="9FACBD"/>
                </a:solidFill>
                <a:latin typeface="Arial"/>
              </a:rPr>
              <a:t>Per-app forensics and threat telemetry in zConsole, retained in-country.</a:t>
            </a:r>
          </a:p>
        </p:txBody>
      </p:sp>
      <p:sp>
        <p:nvSpPr>
          <p:cNvPr id="44" name="TextBox 43"/>
          <p:cNvSpPr txBox="1"/>
          <p:nvPr/>
        </p:nvSpPr>
        <p:spPr>
          <a:xfrm>
            <a:off x="566928" y="6428232"/>
            <a:ext cx="7772400" cy="228600"/>
          </a:xfrm>
          <a:prstGeom prst="rect">
            <a:avLst/>
          </a:prstGeom>
          <a:noFill/>
        </p:spPr>
        <p:txBody>
          <a:bodyPr wrap="square" anchor="t" lIns="0" rIns="0" tIns="0" bIns="0">
            <a:spAutoFit/>
          </a:bodyPr>
          <a:lstStyle/>
          <a:p>
            <a:pPr algn="l">
              <a:lnSpc>
                <a:spcPct val="100000"/>
              </a:lnSpc>
              <a:spcAft>
                <a:spcPts val="0"/>
              </a:spcAft>
            </a:pPr>
            <a:r>
              <a:rPr sz="850" b="0">
                <a:solidFill>
                  <a:srgbClr val="5A6678"/>
                </a:solidFill>
                <a:latin typeface="Arial"/>
              </a:rPr>
              <a:t>SecureCentral — Authorised Zimperium Partner for Asia Pacific  |  Confidential</a:t>
            </a:r>
          </a:p>
        </p:txBody>
      </p:sp>
      <p:sp>
        <p:nvSpPr>
          <p:cNvPr id="45" name="TextBox 44"/>
          <p:cNvSpPr txBox="1"/>
          <p:nvPr/>
        </p:nvSpPr>
        <p:spPr>
          <a:xfrm>
            <a:off x="11064240" y="6428232"/>
            <a:ext cx="548640" cy="228600"/>
          </a:xfrm>
          <a:prstGeom prst="rect">
            <a:avLst/>
          </a:prstGeom>
          <a:noFill/>
        </p:spPr>
        <p:txBody>
          <a:bodyPr wrap="square" anchor="t" lIns="0" rIns="0" tIns="0" bIns="0">
            <a:spAutoFit/>
          </a:bodyPr>
          <a:lstStyle/>
          <a:p>
            <a:pPr algn="r">
              <a:lnSpc>
                <a:spcPct val="100000"/>
              </a:lnSpc>
              <a:spcAft>
                <a:spcPts val="0"/>
              </a:spcAft>
            </a:pPr>
            <a:r>
              <a:rPr sz="900" b="1">
                <a:solidFill>
                  <a:srgbClr val="5A6678"/>
                </a:solidFill>
                <a:latin typeface="Arial"/>
              </a:rPr>
              <a:t>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0"/>
            <a:ext cx="12191695" cy="1170432"/>
          </a:xfrm>
          <a:prstGeom prst="rect">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ectangle 3"/>
          <p:cNvSpPr/>
          <p:nvPr/>
        </p:nvSpPr>
        <p:spPr>
          <a:xfrm>
            <a:off x="0" y="1170432"/>
            <a:ext cx="12191695" cy="41148"/>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566928" y="201168"/>
            <a:ext cx="8778240" cy="274320"/>
          </a:xfrm>
          <a:prstGeom prst="rect">
            <a:avLst/>
          </a:prstGeom>
          <a:noFill/>
        </p:spPr>
        <p:txBody>
          <a:bodyPr wrap="square" anchor="t" lIns="0" rIns="0" tIns="0" bIns="0">
            <a:spAutoFit/>
          </a:bodyPr>
          <a:lstStyle/>
          <a:p>
            <a:pPr algn="l">
              <a:lnSpc>
                <a:spcPct val="100000"/>
              </a:lnSpc>
              <a:spcAft>
                <a:spcPts val="0"/>
              </a:spcAft>
            </a:pPr>
            <a:r>
              <a:rPr sz="1050" b="1">
                <a:solidFill>
                  <a:srgbClr val="FF4C15"/>
                </a:solidFill>
                <a:latin typeface="Arial"/>
              </a:rPr>
              <a:t>CAPABILITY DETAIL</a:t>
            </a:r>
          </a:p>
        </p:txBody>
      </p:sp>
      <p:sp>
        <p:nvSpPr>
          <p:cNvPr id="6" name="TextBox 5"/>
          <p:cNvSpPr txBox="1"/>
          <p:nvPr/>
        </p:nvSpPr>
        <p:spPr>
          <a:xfrm>
            <a:off x="566928" y="420624"/>
            <a:ext cx="8915400" cy="502920"/>
          </a:xfrm>
          <a:prstGeom prst="rect">
            <a:avLst/>
          </a:prstGeom>
          <a:noFill/>
        </p:spPr>
        <p:txBody>
          <a:bodyPr wrap="square" anchor="t" lIns="0" rIns="0" tIns="0" bIns="0">
            <a:spAutoFit/>
          </a:bodyPr>
          <a:lstStyle/>
          <a:p>
            <a:pPr algn="l">
              <a:lnSpc>
                <a:spcPct val="100000"/>
              </a:lnSpc>
              <a:spcAft>
                <a:spcPts val="0"/>
              </a:spcAft>
            </a:pPr>
            <a:r>
              <a:rPr sz="2300" b="1">
                <a:solidFill>
                  <a:srgbClr val="0B1220"/>
                </a:solidFill>
                <a:latin typeface="Arial"/>
              </a:rPr>
              <a:t>What each module does — and the outcome it buys you</a:t>
            </a:r>
          </a:p>
        </p:txBody>
      </p:sp>
      <p:sp>
        <p:nvSpPr>
          <p:cNvPr id="7" name="TextBox 6"/>
          <p:cNvSpPr txBox="1"/>
          <p:nvPr/>
        </p:nvSpPr>
        <p:spPr>
          <a:xfrm>
            <a:off x="566928" y="914400"/>
            <a:ext cx="8961120" cy="274320"/>
          </a:xfrm>
          <a:prstGeom prst="rect">
            <a:avLst/>
          </a:prstGeom>
          <a:noFill/>
        </p:spPr>
        <p:txBody>
          <a:bodyPr wrap="square" anchor="t" lIns="0" rIns="0" tIns="0" bIns="0">
            <a:spAutoFit/>
          </a:bodyPr>
          <a:lstStyle/>
          <a:p>
            <a:pPr algn="l">
              <a:lnSpc>
                <a:spcPct val="100000"/>
              </a:lnSpc>
              <a:spcAft>
                <a:spcPts val="0"/>
              </a:spcAft>
            </a:pPr>
            <a:r>
              <a:rPr sz="1150" b="0">
                <a:solidFill>
                  <a:srgbClr val="5B6574"/>
                </a:solidFill>
                <a:latin typeface="Arial"/>
              </a:rPr>
              <a:t>Modules are licensed individually or as the full suite; all report into a single zConsole</a:t>
            </a:r>
          </a:p>
        </p:txBody>
      </p:sp>
      <p:pic>
        <p:nvPicPr>
          <p:cNvPr id="8" name="Picture 7" descr="zimp_dark.png"/>
          <p:cNvPicPr>
            <a:picLocks noChangeAspect="1"/>
          </p:cNvPicPr>
          <p:nvPr/>
        </p:nvPicPr>
        <p:blipFill>
          <a:blip r:embed="rId2"/>
          <a:stretch>
            <a:fillRect/>
          </a:stretch>
        </p:blipFill>
        <p:spPr>
          <a:xfrm>
            <a:off x="9646920" y="310896"/>
            <a:ext cx="1570008" cy="237744"/>
          </a:xfrm>
          <a:prstGeom prst="rect">
            <a:avLst/>
          </a:prstGeom>
        </p:spPr>
      </p:pic>
      <p:pic>
        <p:nvPicPr>
          <p:cNvPr id="9" name="Picture 8" descr="sc_logo_light.png"/>
          <p:cNvPicPr>
            <a:picLocks noChangeAspect="1"/>
          </p:cNvPicPr>
          <p:nvPr/>
        </p:nvPicPr>
        <p:blipFill>
          <a:blip r:embed="rId3"/>
          <a:stretch>
            <a:fillRect/>
          </a:stretch>
        </p:blipFill>
        <p:spPr>
          <a:xfrm>
            <a:off x="9646920" y="658368"/>
            <a:ext cx="1629125" cy="274320"/>
          </a:xfrm>
          <a:prstGeom prst="rect">
            <a:avLst/>
          </a:prstGeom>
        </p:spPr>
      </p:pic>
      <p:sp>
        <p:nvSpPr>
          <p:cNvPr id="10" name="Rectangle 9"/>
          <p:cNvSpPr/>
          <p:nvPr/>
        </p:nvSpPr>
        <p:spPr>
          <a:xfrm>
            <a:off x="566928" y="1572768"/>
            <a:ext cx="11073384" cy="457200"/>
          </a:xfrm>
          <a:prstGeom prst="rect">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676656" y="1572768"/>
            <a:ext cx="1051560" cy="457200"/>
          </a:xfrm>
          <a:prstGeom prst="rect">
            <a:avLst/>
          </a:prstGeom>
          <a:noFill/>
        </p:spPr>
        <p:txBody>
          <a:bodyPr wrap="square" lIns="0" rIns="0" tIns="25400" bIns="25400" anchor="ctr">
            <a:spAutoFit/>
          </a:bodyPr>
          <a:lstStyle/>
          <a:p>
            <a:pPr>
              <a:lnSpc>
                <a:spcPct val="100000"/>
              </a:lnSpc>
            </a:pPr>
            <a:r>
              <a:rPr sz="1000" b="1">
                <a:solidFill>
                  <a:srgbClr val="FFFFFF"/>
                </a:solidFill>
                <a:latin typeface="Arial"/>
              </a:rPr>
              <a:t>Module</a:t>
            </a:r>
          </a:p>
        </p:txBody>
      </p:sp>
      <p:sp>
        <p:nvSpPr>
          <p:cNvPr id="12" name="TextBox 11"/>
          <p:cNvSpPr txBox="1"/>
          <p:nvPr/>
        </p:nvSpPr>
        <p:spPr>
          <a:xfrm>
            <a:off x="1911096" y="1572768"/>
            <a:ext cx="3108960" cy="457200"/>
          </a:xfrm>
          <a:prstGeom prst="rect">
            <a:avLst/>
          </a:prstGeom>
          <a:noFill/>
        </p:spPr>
        <p:txBody>
          <a:bodyPr wrap="square" lIns="0" rIns="0" tIns="25400" bIns="25400" anchor="ctr">
            <a:spAutoFit/>
          </a:bodyPr>
          <a:lstStyle/>
          <a:p>
            <a:pPr>
              <a:lnSpc>
                <a:spcPct val="100000"/>
              </a:lnSpc>
            </a:pPr>
            <a:r>
              <a:rPr sz="1000" b="1">
                <a:solidFill>
                  <a:srgbClr val="FFFFFF"/>
                </a:solidFill>
                <a:latin typeface="Arial"/>
              </a:rPr>
              <a:t>Core capability</a:t>
            </a:r>
          </a:p>
        </p:txBody>
      </p:sp>
      <p:sp>
        <p:nvSpPr>
          <p:cNvPr id="13" name="TextBox 12"/>
          <p:cNvSpPr txBox="1"/>
          <p:nvPr/>
        </p:nvSpPr>
        <p:spPr>
          <a:xfrm>
            <a:off x="5202936" y="1572768"/>
            <a:ext cx="3474720" cy="457200"/>
          </a:xfrm>
          <a:prstGeom prst="rect">
            <a:avLst/>
          </a:prstGeom>
          <a:noFill/>
        </p:spPr>
        <p:txBody>
          <a:bodyPr wrap="square" lIns="0" rIns="0" tIns="25400" bIns="25400" anchor="ctr">
            <a:spAutoFit/>
          </a:bodyPr>
          <a:lstStyle/>
          <a:p>
            <a:pPr>
              <a:lnSpc>
                <a:spcPct val="100000"/>
              </a:lnSpc>
            </a:pPr>
            <a:r>
              <a:rPr sz="1000" b="1">
                <a:solidFill>
                  <a:srgbClr val="FFFFFF"/>
                </a:solidFill>
                <a:latin typeface="Arial"/>
              </a:rPr>
              <a:t>Typical Indonesian use case</a:t>
            </a:r>
          </a:p>
        </p:txBody>
      </p:sp>
      <p:sp>
        <p:nvSpPr>
          <p:cNvPr id="14" name="TextBox 13"/>
          <p:cNvSpPr txBox="1"/>
          <p:nvPr/>
        </p:nvSpPr>
        <p:spPr>
          <a:xfrm>
            <a:off x="8860536" y="1572768"/>
            <a:ext cx="2706624" cy="457200"/>
          </a:xfrm>
          <a:prstGeom prst="rect">
            <a:avLst/>
          </a:prstGeom>
          <a:noFill/>
        </p:spPr>
        <p:txBody>
          <a:bodyPr wrap="square" lIns="0" rIns="0" tIns="25400" bIns="25400" anchor="ctr">
            <a:spAutoFit/>
          </a:bodyPr>
          <a:lstStyle/>
          <a:p>
            <a:pPr>
              <a:lnSpc>
                <a:spcPct val="100000"/>
              </a:lnSpc>
            </a:pPr>
            <a:r>
              <a:rPr sz="1000" b="1">
                <a:solidFill>
                  <a:srgbClr val="FFFFFF"/>
                </a:solidFill>
                <a:latin typeface="Arial"/>
              </a:rPr>
              <a:t>Outcome</a:t>
            </a:r>
          </a:p>
        </p:txBody>
      </p:sp>
      <p:sp>
        <p:nvSpPr>
          <p:cNvPr id="15" name="TextBox 14"/>
          <p:cNvSpPr txBox="1"/>
          <p:nvPr/>
        </p:nvSpPr>
        <p:spPr>
          <a:xfrm>
            <a:off x="676656" y="2029967"/>
            <a:ext cx="1051560" cy="676656"/>
          </a:xfrm>
          <a:prstGeom prst="rect">
            <a:avLst/>
          </a:prstGeom>
          <a:noFill/>
        </p:spPr>
        <p:txBody>
          <a:bodyPr wrap="square" lIns="0" rIns="0" tIns="25400" bIns="25400" anchor="ctr">
            <a:spAutoFit/>
          </a:bodyPr>
          <a:lstStyle/>
          <a:p>
            <a:pPr>
              <a:lnSpc>
                <a:spcPct val="100000"/>
              </a:lnSpc>
            </a:pPr>
            <a:r>
              <a:rPr sz="1000" b="1">
                <a:solidFill>
                  <a:srgbClr val="2A3340"/>
                </a:solidFill>
                <a:latin typeface="Arial"/>
              </a:rPr>
              <a:t>zScan</a:t>
            </a:r>
          </a:p>
        </p:txBody>
      </p:sp>
      <p:sp>
        <p:nvSpPr>
          <p:cNvPr id="16" name="TextBox 15"/>
          <p:cNvSpPr txBox="1"/>
          <p:nvPr/>
        </p:nvSpPr>
        <p:spPr>
          <a:xfrm>
            <a:off x="1911096" y="2029967"/>
            <a:ext cx="3108960" cy="676656"/>
          </a:xfrm>
          <a:prstGeom prst="rect">
            <a:avLst/>
          </a:prstGeom>
          <a:noFill/>
        </p:spPr>
        <p:txBody>
          <a:bodyPr wrap="square" lIns="0" rIns="0" tIns="25400" bIns="25400" anchor="ctr">
            <a:spAutoFit/>
          </a:bodyPr>
          <a:lstStyle/>
          <a:p>
            <a:pPr>
              <a:lnSpc>
                <a:spcPct val="100000"/>
              </a:lnSpc>
            </a:pPr>
            <a:r>
              <a:rPr sz="1000" b="0">
                <a:solidFill>
                  <a:srgbClr val="2A3340"/>
                </a:solidFill>
                <a:latin typeface="Arial"/>
              </a:rPr>
              <a:t>Automated binary &amp; SBOM scanning, AI-assisted triage of third-party SDK risk</a:t>
            </a:r>
          </a:p>
        </p:txBody>
      </p:sp>
      <p:sp>
        <p:nvSpPr>
          <p:cNvPr id="17" name="TextBox 16"/>
          <p:cNvSpPr txBox="1"/>
          <p:nvPr/>
        </p:nvSpPr>
        <p:spPr>
          <a:xfrm>
            <a:off x="5202936" y="2029967"/>
            <a:ext cx="3474720" cy="676656"/>
          </a:xfrm>
          <a:prstGeom prst="rect">
            <a:avLst/>
          </a:prstGeom>
          <a:noFill/>
        </p:spPr>
        <p:txBody>
          <a:bodyPr wrap="square" lIns="0" rIns="0" tIns="25400" bIns="25400" anchor="ctr">
            <a:spAutoFit/>
          </a:bodyPr>
          <a:lstStyle/>
          <a:p>
            <a:pPr>
              <a:lnSpc>
                <a:spcPct val="100000"/>
              </a:lnSpc>
            </a:pPr>
            <a:r>
              <a:rPr sz="1000" b="0">
                <a:solidFill>
                  <a:srgbClr val="2A3340"/>
                </a:solidFill>
                <a:latin typeface="Arial"/>
              </a:rPr>
              <a:t>Pre-release gate for mobile banking / e-wallet releases</a:t>
            </a:r>
          </a:p>
        </p:txBody>
      </p:sp>
      <p:sp>
        <p:nvSpPr>
          <p:cNvPr id="18" name="TextBox 17"/>
          <p:cNvSpPr txBox="1"/>
          <p:nvPr/>
        </p:nvSpPr>
        <p:spPr>
          <a:xfrm>
            <a:off x="8860536" y="2029967"/>
            <a:ext cx="2706624" cy="676656"/>
          </a:xfrm>
          <a:prstGeom prst="rect">
            <a:avLst/>
          </a:prstGeom>
          <a:noFill/>
        </p:spPr>
        <p:txBody>
          <a:bodyPr wrap="square" lIns="0" rIns="0" tIns="25400" bIns="25400" anchor="ctr">
            <a:spAutoFit/>
          </a:bodyPr>
          <a:lstStyle/>
          <a:p>
            <a:pPr>
              <a:lnSpc>
                <a:spcPct val="100000"/>
              </a:lnSpc>
            </a:pPr>
            <a:r>
              <a:rPr sz="1000" b="0">
                <a:solidFill>
                  <a:srgbClr val="2A3340"/>
                </a:solidFill>
                <a:latin typeface="Arial"/>
              </a:rPr>
              <a:t>Release faster with fewer findings</a:t>
            </a:r>
          </a:p>
        </p:txBody>
      </p:sp>
      <p:sp>
        <p:nvSpPr>
          <p:cNvPr id="19" name="Rectangle 18"/>
          <p:cNvSpPr/>
          <p:nvPr/>
        </p:nvSpPr>
        <p:spPr>
          <a:xfrm>
            <a:off x="566928" y="2706624"/>
            <a:ext cx="11073384" cy="10972"/>
          </a:xfrm>
          <a:prstGeom prst="rect">
            <a:avLst/>
          </a:prstGeom>
          <a:solidFill>
            <a:srgbClr val="DFE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ectangle 19"/>
          <p:cNvSpPr/>
          <p:nvPr/>
        </p:nvSpPr>
        <p:spPr>
          <a:xfrm>
            <a:off x="566928" y="2706624"/>
            <a:ext cx="11073384" cy="676656"/>
          </a:xfrm>
          <a:prstGeom prst="rect">
            <a:avLst/>
          </a:prstGeom>
          <a:solidFill>
            <a:srgbClr val="F7F8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676656" y="2706624"/>
            <a:ext cx="1051560" cy="676656"/>
          </a:xfrm>
          <a:prstGeom prst="rect">
            <a:avLst/>
          </a:prstGeom>
          <a:noFill/>
        </p:spPr>
        <p:txBody>
          <a:bodyPr wrap="square" lIns="0" rIns="0" tIns="25400" bIns="25400" anchor="ctr">
            <a:spAutoFit/>
          </a:bodyPr>
          <a:lstStyle/>
          <a:p>
            <a:pPr>
              <a:lnSpc>
                <a:spcPct val="100000"/>
              </a:lnSpc>
            </a:pPr>
            <a:r>
              <a:rPr sz="1000" b="1">
                <a:solidFill>
                  <a:srgbClr val="2A3340"/>
                </a:solidFill>
                <a:latin typeface="Arial"/>
              </a:rPr>
              <a:t>zShield</a:t>
            </a:r>
          </a:p>
        </p:txBody>
      </p:sp>
      <p:sp>
        <p:nvSpPr>
          <p:cNvPr id="22" name="TextBox 21"/>
          <p:cNvSpPr txBox="1"/>
          <p:nvPr/>
        </p:nvSpPr>
        <p:spPr>
          <a:xfrm>
            <a:off x="1911096" y="2706624"/>
            <a:ext cx="3108960" cy="676656"/>
          </a:xfrm>
          <a:prstGeom prst="rect">
            <a:avLst/>
          </a:prstGeom>
          <a:noFill/>
        </p:spPr>
        <p:txBody>
          <a:bodyPr wrap="square" lIns="0" rIns="0" tIns="25400" bIns="25400" anchor="ctr">
            <a:spAutoFit/>
          </a:bodyPr>
          <a:lstStyle/>
          <a:p>
            <a:pPr>
              <a:lnSpc>
                <a:spcPct val="100000"/>
              </a:lnSpc>
            </a:pPr>
            <a:r>
              <a:rPr sz="1000" b="0">
                <a:solidFill>
                  <a:srgbClr val="2A3340"/>
                </a:solidFill>
                <a:latin typeface="Arial"/>
              </a:rPr>
              <a:t>Code obfuscation, anti-debug, anti-tamper, integrity checks for iOS &amp; Android</a:t>
            </a:r>
          </a:p>
        </p:txBody>
      </p:sp>
      <p:sp>
        <p:nvSpPr>
          <p:cNvPr id="23" name="TextBox 22"/>
          <p:cNvSpPr txBox="1"/>
          <p:nvPr/>
        </p:nvSpPr>
        <p:spPr>
          <a:xfrm>
            <a:off x="5202936" y="2706624"/>
            <a:ext cx="3474720" cy="676656"/>
          </a:xfrm>
          <a:prstGeom prst="rect">
            <a:avLst/>
          </a:prstGeom>
          <a:noFill/>
        </p:spPr>
        <p:txBody>
          <a:bodyPr wrap="square" lIns="0" rIns="0" tIns="25400" bIns="25400" anchor="ctr">
            <a:spAutoFit/>
          </a:bodyPr>
          <a:lstStyle/>
          <a:p>
            <a:pPr>
              <a:lnSpc>
                <a:spcPct val="100000"/>
              </a:lnSpc>
            </a:pPr>
            <a:r>
              <a:rPr sz="1000" b="0">
                <a:solidFill>
                  <a:srgbClr val="2A3340"/>
                </a:solidFill>
                <a:latin typeface="Arial"/>
              </a:rPr>
              <a:t>Stop cloned and repackaged APKs circulating outside Play Store</a:t>
            </a:r>
          </a:p>
        </p:txBody>
      </p:sp>
      <p:sp>
        <p:nvSpPr>
          <p:cNvPr id="24" name="TextBox 23"/>
          <p:cNvSpPr txBox="1"/>
          <p:nvPr/>
        </p:nvSpPr>
        <p:spPr>
          <a:xfrm>
            <a:off x="8860536" y="2706624"/>
            <a:ext cx="2706624" cy="676656"/>
          </a:xfrm>
          <a:prstGeom prst="rect">
            <a:avLst/>
          </a:prstGeom>
          <a:noFill/>
        </p:spPr>
        <p:txBody>
          <a:bodyPr wrap="square" lIns="0" rIns="0" tIns="25400" bIns="25400" anchor="ctr">
            <a:spAutoFit/>
          </a:bodyPr>
          <a:lstStyle/>
          <a:p>
            <a:pPr>
              <a:lnSpc>
                <a:spcPct val="100000"/>
              </a:lnSpc>
            </a:pPr>
            <a:r>
              <a:rPr sz="1000" b="0">
                <a:solidFill>
                  <a:srgbClr val="2A3340"/>
                </a:solidFill>
                <a:latin typeface="Arial"/>
              </a:rPr>
              <a:t>Repackaging made uneconomic</a:t>
            </a:r>
          </a:p>
        </p:txBody>
      </p:sp>
      <p:sp>
        <p:nvSpPr>
          <p:cNvPr id="25" name="Rectangle 24"/>
          <p:cNvSpPr/>
          <p:nvPr/>
        </p:nvSpPr>
        <p:spPr>
          <a:xfrm>
            <a:off x="566928" y="3383280"/>
            <a:ext cx="11073384" cy="10972"/>
          </a:xfrm>
          <a:prstGeom prst="rect">
            <a:avLst/>
          </a:prstGeom>
          <a:solidFill>
            <a:srgbClr val="DFE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676656" y="3383280"/>
            <a:ext cx="1051560" cy="676656"/>
          </a:xfrm>
          <a:prstGeom prst="rect">
            <a:avLst/>
          </a:prstGeom>
          <a:noFill/>
        </p:spPr>
        <p:txBody>
          <a:bodyPr wrap="square" lIns="0" rIns="0" tIns="25400" bIns="25400" anchor="ctr">
            <a:spAutoFit/>
          </a:bodyPr>
          <a:lstStyle/>
          <a:p>
            <a:pPr>
              <a:lnSpc>
                <a:spcPct val="100000"/>
              </a:lnSpc>
            </a:pPr>
            <a:r>
              <a:rPr sz="1000" b="1">
                <a:solidFill>
                  <a:srgbClr val="2A3340"/>
                </a:solidFill>
                <a:latin typeface="Arial"/>
              </a:rPr>
              <a:t>zKeyBox</a:t>
            </a:r>
          </a:p>
        </p:txBody>
      </p:sp>
      <p:sp>
        <p:nvSpPr>
          <p:cNvPr id="27" name="TextBox 26"/>
          <p:cNvSpPr txBox="1"/>
          <p:nvPr/>
        </p:nvSpPr>
        <p:spPr>
          <a:xfrm>
            <a:off x="1911096" y="3383280"/>
            <a:ext cx="3108960" cy="676656"/>
          </a:xfrm>
          <a:prstGeom prst="rect">
            <a:avLst/>
          </a:prstGeom>
          <a:noFill/>
        </p:spPr>
        <p:txBody>
          <a:bodyPr wrap="square" lIns="0" rIns="0" tIns="25400" bIns="25400" anchor="ctr">
            <a:spAutoFit/>
          </a:bodyPr>
          <a:lstStyle/>
          <a:p>
            <a:pPr>
              <a:lnSpc>
                <a:spcPct val="100000"/>
              </a:lnSpc>
            </a:pPr>
            <a:r>
              <a:rPr sz="1000" b="0">
                <a:solidFill>
                  <a:srgbClr val="2A3340"/>
                </a:solidFill>
                <a:latin typeface="Arial"/>
              </a:rPr>
              <a:t>White-box cryptography; keys protected at rest, in transit and in use</a:t>
            </a:r>
          </a:p>
        </p:txBody>
      </p:sp>
      <p:sp>
        <p:nvSpPr>
          <p:cNvPr id="28" name="TextBox 27"/>
          <p:cNvSpPr txBox="1"/>
          <p:nvPr/>
        </p:nvSpPr>
        <p:spPr>
          <a:xfrm>
            <a:off x="5202936" y="3383280"/>
            <a:ext cx="3474720" cy="676656"/>
          </a:xfrm>
          <a:prstGeom prst="rect">
            <a:avLst/>
          </a:prstGeom>
          <a:noFill/>
        </p:spPr>
        <p:txBody>
          <a:bodyPr wrap="square" lIns="0" rIns="0" tIns="25400" bIns="25400" anchor="ctr">
            <a:spAutoFit/>
          </a:bodyPr>
          <a:lstStyle/>
          <a:p>
            <a:pPr>
              <a:lnSpc>
                <a:spcPct val="100000"/>
              </a:lnSpc>
            </a:pPr>
            <a:r>
              <a:rPr sz="1000" b="0">
                <a:solidFill>
                  <a:srgbClr val="2A3340"/>
                </a:solidFill>
                <a:latin typeface="Arial"/>
              </a:rPr>
              <a:t>Protect transaction signing keys, QRIS and payment credentials</a:t>
            </a:r>
          </a:p>
        </p:txBody>
      </p:sp>
      <p:sp>
        <p:nvSpPr>
          <p:cNvPr id="29" name="TextBox 28"/>
          <p:cNvSpPr txBox="1"/>
          <p:nvPr/>
        </p:nvSpPr>
        <p:spPr>
          <a:xfrm>
            <a:off x="8860536" y="3383280"/>
            <a:ext cx="2706624" cy="676656"/>
          </a:xfrm>
          <a:prstGeom prst="rect">
            <a:avLst/>
          </a:prstGeom>
          <a:noFill/>
        </p:spPr>
        <p:txBody>
          <a:bodyPr wrap="square" lIns="0" rIns="0" tIns="25400" bIns="25400" anchor="ctr">
            <a:spAutoFit/>
          </a:bodyPr>
          <a:lstStyle/>
          <a:p>
            <a:pPr>
              <a:lnSpc>
                <a:spcPct val="100000"/>
              </a:lnSpc>
            </a:pPr>
            <a:r>
              <a:rPr sz="1000" b="0">
                <a:solidFill>
                  <a:srgbClr val="2A3340"/>
                </a:solidFill>
                <a:latin typeface="Arial"/>
              </a:rPr>
              <a:t>Keys survive a rooted device</a:t>
            </a:r>
          </a:p>
        </p:txBody>
      </p:sp>
      <p:sp>
        <p:nvSpPr>
          <p:cNvPr id="30" name="Rectangle 29"/>
          <p:cNvSpPr/>
          <p:nvPr/>
        </p:nvSpPr>
        <p:spPr>
          <a:xfrm>
            <a:off x="566928" y="4059936"/>
            <a:ext cx="11073384" cy="10972"/>
          </a:xfrm>
          <a:prstGeom prst="rect">
            <a:avLst/>
          </a:prstGeom>
          <a:solidFill>
            <a:srgbClr val="DFE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Rectangle 30"/>
          <p:cNvSpPr/>
          <p:nvPr/>
        </p:nvSpPr>
        <p:spPr>
          <a:xfrm>
            <a:off x="566928" y="4059936"/>
            <a:ext cx="11073384" cy="676656"/>
          </a:xfrm>
          <a:prstGeom prst="rect">
            <a:avLst/>
          </a:prstGeom>
          <a:solidFill>
            <a:srgbClr val="F7F8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TextBox 31"/>
          <p:cNvSpPr txBox="1"/>
          <p:nvPr/>
        </p:nvSpPr>
        <p:spPr>
          <a:xfrm>
            <a:off x="676656" y="4059936"/>
            <a:ext cx="1051560" cy="676656"/>
          </a:xfrm>
          <a:prstGeom prst="rect">
            <a:avLst/>
          </a:prstGeom>
          <a:noFill/>
        </p:spPr>
        <p:txBody>
          <a:bodyPr wrap="square" lIns="0" rIns="0" tIns="25400" bIns="25400" anchor="ctr">
            <a:spAutoFit/>
          </a:bodyPr>
          <a:lstStyle/>
          <a:p>
            <a:pPr>
              <a:lnSpc>
                <a:spcPct val="100000"/>
              </a:lnSpc>
            </a:pPr>
            <a:r>
              <a:rPr sz="1000" b="1">
                <a:solidFill>
                  <a:srgbClr val="2A3340"/>
                </a:solidFill>
                <a:latin typeface="Arial"/>
              </a:rPr>
              <a:t>zDefend</a:t>
            </a:r>
          </a:p>
        </p:txBody>
      </p:sp>
      <p:sp>
        <p:nvSpPr>
          <p:cNvPr id="33" name="TextBox 32"/>
          <p:cNvSpPr txBox="1"/>
          <p:nvPr/>
        </p:nvSpPr>
        <p:spPr>
          <a:xfrm>
            <a:off x="1911096" y="4059936"/>
            <a:ext cx="3108960" cy="676656"/>
          </a:xfrm>
          <a:prstGeom prst="rect">
            <a:avLst/>
          </a:prstGeom>
          <a:noFill/>
        </p:spPr>
        <p:txBody>
          <a:bodyPr wrap="square" lIns="0" rIns="0" tIns="25400" bIns="25400" anchor="ctr">
            <a:spAutoFit/>
          </a:bodyPr>
          <a:lstStyle/>
          <a:p>
            <a:pPr>
              <a:lnSpc>
                <a:spcPct val="100000"/>
              </a:lnSpc>
            </a:pPr>
            <a:r>
              <a:rPr sz="1000" b="0">
                <a:solidFill>
                  <a:srgbClr val="2A3340"/>
                </a:solidFill>
                <a:latin typeface="Arial"/>
              </a:rPr>
              <a:t>RASP SDK: root/jailbreak, hooking (Frida), emulator, malware, network &amp; phishing detection, OTA policy updates</a:t>
            </a:r>
          </a:p>
        </p:txBody>
      </p:sp>
      <p:sp>
        <p:nvSpPr>
          <p:cNvPr id="34" name="TextBox 33"/>
          <p:cNvSpPr txBox="1"/>
          <p:nvPr/>
        </p:nvSpPr>
        <p:spPr>
          <a:xfrm>
            <a:off x="5202936" y="4059936"/>
            <a:ext cx="3474720" cy="676656"/>
          </a:xfrm>
          <a:prstGeom prst="rect">
            <a:avLst/>
          </a:prstGeom>
          <a:noFill/>
        </p:spPr>
        <p:txBody>
          <a:bodyPr wrap="square" lIns="0" rIns="0" tIns="25400" bIns="25400" anchor="ctr">
            <a:spAutoFit/>
          </a:bodyPr>
          <a:lstStyle/>
          <a:p>
            <a:pPr>
              <a:lnSpc>
                <a:spcPct val="100000"/>
              </a:lnSpc>
            </a:pPr>
            <a:r>
              <a:rPr sz="1000" b="0">
                <a:solidFill>
                  <a:srgbClr val="2A3340"/>
                </a:solidFill>
                <a:latin typeface="Arial"/>
              </a:rPr>
              <a:t>Block account takeover, bonus abuse and overlay trojans in real time</a:t>
            </a:r>
          </a:p>
        </p:txBody>
      </p:sp>
      <p:sp>
        <p:nvSpPr>
          <p:cNvPr id="35" name="TextBox 34"/>
          <p:cNvSpPr txBox="1"/>
          <p:nvPr/>
        </p:nvSpPr>
        <p:spPr>
          <a:xfrm>
            <a:off x="8860536" y="4059936"/>
            <a:ext cx="2706624" cy="676656"/>
          </a:xfrm>
          <a:prstGeom prst="rect">
            <a:avLst/>
          </a:prstGeom>
          <a:noFill/>
        </p:spPr>
        <p:txBody>
          <a:bodyPr wrap="square" lIns="0" rIns="0" tIns="25400" bIns="25400" anchor="ctr">
            <a:spAutoFit/>
          </a:bodyPr>
          <a:lstStyle/>
          <a:p>
            <a:pPr>
              <a:lnSpc>
                <a:spcPct val="100000"/>
              </a:lnSpc>
            </a:pPr>
            <a:r>
              <a:rPr sz="1000" b="0">
                <a:solidFill>
                  <a:srgbClr val="2A3340"/>
                </a:solidFill>
                <a:latin typeface="Arial"/>
              </a:rPr>
              <a:t>Fraud stopped before it posts</a:t>
            </a:r>
          </a:p>
        </p:txBody>
      </p:sp>
      <p:sp>
        <p:nvSpPr>
          <p:cNvPr id="36" name="Rectangle 35"/>
          <p:cNvSpPr/>
          <p:nvPr/>
        </p:nvSpPr>
        <p:spPr>
          <a:xfrm>
            <a:off x="566928" y="4736592"/>
            <a:ext cx="11073384" cy="10972"/>
          </a:xfrm>
          <a:prstGeom prst="rect">
            <a:avLst/>
          </a:prstGeom>
          <a:solidFill>
            <a:srgbClr val="DFE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TextBox 36"/>
          <p:cNvSpPr txBox="1"/>
          <p:nvPr/>
        </p:nvSpPr>
        <p:spPr>
          <a:xfrm>
            <a:off x="676656" y="4736592"/>
            <a:ext cx="1051560" cy="676656"/>
          </a:xfrm>
          <a:prstGeom prst="rect">
            <a:avLst/>
          </a:prstGeom>
          <a:noFill/>
        </p:spPr>
        <p:txBody>
          <a:bodyPr wrap="square" lIns="0" rIns="0" tIns="25400" bIns="25400" anchor="ctr">
            <a:spAutoFit/>
          </a:bodyPr>
          <a:lstStyle/>
          <a:p>
            <a:pPr>
              <a:lnSpc>
                <a:spcPct val="100000"/>
              </a:lnSpc>
            </a:pPr>
            <a:r>
              <a:rPr sz="1000" b="1">
                <a:solidFill>
                  <a:srgbClr val="2A3340"/>
                </a:solidFill>
                <a:latin typeface="Arial"/>
              </a:rPr>
              <a:t>zConsole</a:t>
            </a:r>
          </a:p>
        </p:txBody>
      </p:sp>
      <p:sp>
        <p:nvSpPr>
          <p:cNvPr id="38" name="TextBox 37"/>
          <p:cNvSpPr txBox="1"/>
          <p:nvPr/>
        </p:nvSpPr>
        <p:spPr>
          <a:xfrm>
            <a:off x="1911096" y="4736592"/>
            <a:ext cx="3108960" cy="676656"/>
          </a:xfrm>
          <a:prstGeom prst="rect">
            <a:avLst/>
          </a:prstGeom>
          <a:noFill/>
        </p:spPr>
        <p:txBody>
          <a:bodyPr wrap="square" lIns="0" rIns="0" tIns="25400" bIns="25400" anchor="ctr">
            <a:spAutoFit/>
          </a:bodyPr>
          <a:lstStyle/>
          <a:p>
            <a:pPr>
              <a:lnSpc>
                <a:spcPct val="100000"/>
              </a:lnSpc>
            </a:pPr>
            <a:r>
              <a:rPr sz="1000" b="0">
                <a:solidFill>
                  <a:srgbClr val="2A3340"/>
                </a:solidFill>
                <a:latin typeface="Arial"/>
              </a:rPr>
              <a:t>Unified policy, threat analytics, forensics, SIEM/SOAR integration</a:t>
            </a:r>
          </a:p>
        </p:txBody>
      </p:sp>
      <p:sp>
        <p:nvSpPr>
          <p:cNvPr id="39" name="TextBox 38"/>
          <p:cNvSpPr txBox="1"/>
          <p:nvPr/>
        </p:nvSpPr>
        <p:spPr>
          <a:xfrm>
            <a:off x="5202936" y="4736592"/>
            <a:ext cx="3474720" cy="676656"/>
          </a:xfrm>
          <a:prstGeom prst="rect">
            <a:avLst/>
          </a:prstGeom>
          <a:noFill/>
        </p:spPr>
        <p:txBody>
          <a:bodyPr wrap="square" lIns="0" rIns="0" tIns="25400" bIns="25400" anchor="ctr">
            <a:spAutoFit/>
          </a:bodyPr>
          <a:lstStyle/>
          <a:p>
            <a:pPr>
              <a:lnSpc>
                <a:spcPct val="100000"/>
              </a:lnSpc>
            </a:pPr>
            <a:r>
              <a:rPr sz="1000" b="0">
                <a:solidFill>
                  <a:srgbClr val="2A3340"/>
                </a:solidFill>
                <a:latin typeface="Arial"/>
              </a:rPr>
              <a:t>In-country hosting for OJK data-residency expectations</a:t>
            </a:r>
          </a:p>
        </p:txBody>
      </p:sp>
      <p:sp>
        <p:nvSpPr>
          <p:cNvPr id="40" name="TextBox 39"/>
          <p:cNvSpPr txBox="1"/>
          <p:nvPr/>
        </p:nvSpPr>
        <p:spPr>
          <a:xfrm>
            <a:off x="8860536" y="4736592"/>
            <a:ext cx="2706624" cy="676656"/>
          </a:xfrm>
          <a:prstGeom prst="rect">
            <a:avLst/>
          </a:prstGeom>
          <a:noFill/>
        </p:spPr>
        <p:txBody>
          <a:bodyPr wrap="square" lIns="0" rIns="0" tIns="25400" bIns="25400" anchor="ctr">
            <a:spAutoFit/>
          </a:bodyPr>
          <a:lstStyle/>
          <a:p>
            <a:pPr>
              <a:lnSpc>
                <a:spcPct val="100000"/>
              </a:lnSpc>
            </a:pPr>
            <a:r>
              <a:rPr sz="1000" b="0">
                <a:solidFill>
                  <a:srgbClr val="2A3340"/>
                </a:solidFill>
                <a:latin typeface="Arial"/>
              </a:rPr>
              <a:t>Auditable, local evidence trail</a:t>
            </a:r>
          </a:p>
        </p:txBody>
      </p:sp>
      <p:sp>
        <p:nvSpPr>
          <p:cNvPr id="41" name="Rectangle 40"/>
          <p:cNvSpPr/>
          <p:nvPr/>
        </p:nvSpPr>
        <p:spPr>
          <a:xfrm>
            <a:off x="566928" y="5413248"/>
            <a:ext cx="11073384" cy="10972"/>
          </a:xfrm>
          <a:prstGeom prst="rect">
            <a:avLst/>
          </a:prstGeom>
          <a:solidFill>
            <a:srgbClr val="DFE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2" name="TextBox 41"/>
          <p:cNvSpPr txBox="1"/>
          <p:nvPr/>
        </p:nvSpPr>
        <p:spPr>
          <a:xfrm>
            <a:off x="566928" y="5669280"/>
            <a:ext cx="10972800" cy="548640"/>
          </a:xfrm>
          <a:prstGeom prst="rect">
            <a:avLst/>
          </a:prstGeom>
          <a:noFill/>
        </p:spPr>
        <p:txBody>
          <a:bodyPr wrap="square" anchor="t" lIns="0" rIns="0" tIns="0" bIns="0">
            <a:spAutoFit/>
          </a:bodyPr>
          <a:lstStyle/>
          <a:p>
            <a:pPr algn="l">
              <a:lnSpc>
                <a:spcPct val="120000"/>
              </a:lnSpc>
              <a:spcAft>
                <a:spcPts val="300"/>
              </a:spcAft>
            </a:pPr>
            <a:r>
              <a:rPr sz="1050" b="1">
                <a:solidFill>
                  <a:srgbClr val="0B1220"/>
                </a:solidFill>
                <a:latin typeface="Arial"/>
              </a:rPr>
              <a:t>Deployment note:</a:t>
            </a:r>
          </a:p>
          <a:p>
            <a:pPr algn="l">
              <a:lnSpc>
                <a:spcPct val="120000"/>
              </a:lnSpc>
              <a:spcAft>
                <a:spcPts val="0"/>
              </a:spcAft>
            </a:pPr>
            <a:r>
              <a:rPr sz="1000" b="0">
                <a:solidFill>
                  <a:srgbClr val="5B6574"/>
                </a:solidFill>
                <a:latin typeface="Arial"/>
              </a:rPr>
              <a:t>zDefend integrates as an SDK (native and hybrid frameworks). zShield and zKeyBox apply at build time, so typical first integration is measured in days of developer effort, not months. SecureCentral provides the integration workshop locally.</a:t>
            </a:r>
          </a:p>
        </p:txBody>
      </p:sp>
      <p:sp>
        <p:nvSpPr>
          <p:cNvPr id="43" name="TextBox 42"/>
          <p:cNvSpPr txBox="1"/>
          <p:nvPr/>
        </p:nvSpPr>
        <p:spPr>
          <a:xfrm>
            <a:off x="566928" y="6428232"/>
            <a:ext cx="7772400" cy="228600"/>
          </a:xfrm>
          <a:prstGeom prst="rect">
            <a:avLst/>
          </a:prstGeom>
          <a:noFill/>
        </p:spPr>
        <p:txBody>
          <a:bodyPr wrap="square" anchor="t" lIns="0" rIns="0" tIns="0" bIns="0">
            <a:spAutoFit/>
          </a:bodyPr>
          <a:lstStyle/>
          <a:p>
            <a:pPr algn="l">
              <a:lnSpc>
                <a:spcPct val="100000"/>
              </a:lnSpc>
              <a:spcAft>
                <a:spcPts val="0"/>
              </a:spcAft>
            </a:pPr>
            <a:r>
              <a:rPr sz="850" b="0">
                <a:solidFill>
                  <a:srgbClr val="7B8696"/>
                </a:solidFill>
                <a:latin typeface="Arial"/>
              </a:rPr>
              <a:t>SecureCentral — Authorised Zimperium Partner for Asia Pacific  |  Confidential</a:t>
            </a:r>
          </a:p>
        </p:txBody>
      </p:sp>
      <p:sp>
        <p:nvSpPr>
          <p:cNvPr id="44" name="TextBox 43"/>
          <p:cNvSpPr txBox="1"/>
          <p:nvPr/>
        </p:nvSpPr>
        <p:spPr>
          <a:xfrm>
            <a:off x="11064240" y="6428232"/>
            <a:ext cx="548640" cy="228600"/>
          </a:xfrm>
          <a:prstGeom prst="rect">
            <a:avLst/>
          </a:prstGeom>
          <a:noFill/>
        </p:spPr>
        <p:txBody>
          <a:bodyPr wrap="square" anchor="t" lIns="0" rIns="0" tIns="0" bIns="0">
            <a:spAutoFit/>
          </a:bodyPr>
          <a:lstStyle/>
          <a:p>
            <a:pPr algn="r">
              <a:lnSpc>
                <a:spcPct val="100000"/>
              </a:lnSpc>
              <a:spcAft>
                <a:spcPts val="0"/>
              </a:spcAft>
            </a:pPr>
            <a:r>
              <a:rPr sz="900" b="1">
                <a:solidFill>
                  <a:srgbClr val="7B8696"/>
                </a:solidFill>
                <a:latin typeface="Arial"/>
              </a:rPr>
              <a:t>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0"/>
            <a:ext cx="12191695" cy="1170432"/>
          </a:xfrm>
          <a:prstGeom prst="rect">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ectangle 3"/>
          <p:cNvSpPr/>
          <p:nvPr/>
        </p:nvSpPr>
        <p:spPr>
          <a:xfrm>
            <a:off x="0" y="1170432"/>
            <a:ext cx="12191695" cy="41148"/>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566928" y="201168"/>
            <a:ext cx="8778240" cy="274320"/>
          </a:xfrm>
          <a:prstGeom prst="rect">
            <a:avLst/>
          </a:prstGeom>
          <a:noFill/>
        </p:spPr>
        <p:txBody>
          <a:bodyPr wrap="square" anchor="t" lIns="0" rIns="0" tIns="0" bIns="0">
            <a:spAutoFit/>
          </a:bodyPr>
          <a:lstStyle/>
          <a:p>
            <a:pPr algn="l">
              <a:lnSpc>
                <a:spcPct val="100000"/>
              </a:lnSpc>
              <a:spcAft>
                <a:spcPts val="0"/>
              </a:spcAft>
            </a:pPr>
            <a:r>
              <a:rPr sz="1050" b="1">
                <a:solidFill>
                  <a:srgbClr val="FF4C15"/>
                </a:solidFill>
                <a:latin typeface="Arial"/>
              </a:rPr>
              <a:t>DATA SOVEREIGNTY</a:t>
            </a:r>
          </a:p>
        </p:txBody>
      </p:sp>
      <p:sp>
        <p:nvSpPr>
          <p:cNvPr id="6" name="TextBox 5"/>
          <p:cNvSpPr txBox="1"/>
          <p:nvPr/>
        </p:nvSpPr>
        <p:spPr>
          <a:xfrm>
            <a:off x="566928" y="420624"/>
            <a:ext cx="8915400" cy="502920"/>
          </a:xfrm>
          <a:prstGeom prst="rect">
            <a:avLst/>
          </a:prstGeom>
          <a:noFill/>
        </p:spPr>
        <p:txBody>
          <a:bodyPr wrap="square" anchor="t" lIns="0" rIns="0" tIns="0" bIns="0">
            <a:spAutoFit/>
          </a:bodyPr>
          <a:lstStyle/>
          <a:p>
            <a:pPr algn="l">
              <a:lnSpc>
                <a:spcPct val="100000"/>
              </a:lnSpc>
              <a:spcAft>
                <a:spcPts val="0"/>
              </a:spcAft>
            </a:pPr>
            <a:r>
              <a:rPr sz="2300" b="1">
                <a:solidFill>
                  <a:srgbClr val="FFFFFF"/>
                </a:solidFill>
                <a:latin typeface="Arial"/>
              </a:rPr>
              <a:t>zConsole is now hosted in an Indonesian data centre</a:t>
            </a:r>
          </a:p>
        </p:txBody>
      </p:sp>
      <p:sp>
        <p:nvSpPr>
          <p:cNvPr id="7" name="TextBox 6"/>
          <p:cNvSpPr txBox="1"/>
          <p:nvPr/>
        </p:nvSpPr>
        <p:spPr>
          <a:xfrm>
            <a:off x="566928" y="914400"/>
            <a:ext cx="8961120" cy="274320"/>
          </a:xfrm>
          <a:prstGeom prst="rect">
            <a:avLst/>
          </a:prstGeom>
          <a:noFill/>
        </p:spPr>
        <p:txBody>
          <a:bodyPr wrap="square" anchor="t" lIns="0" rIns="0" tIns="0" bIns="0">
            <a:spAutoFit/>
          </a:bodyPr>
          <a:lstStyle/>
          <a:p>
            <a:pPr algn="l">
              <a:lnSpc>
                <a:spcPct val="100000"/>
              </a:lnSpc>
              <a:spcAft>
                <a:spcPts val="0"/>
              </a:spcAft>
            </a:pPr>
            <a:r>
              <a:rPr sz="1150" b="0">
                <a:solidFill>
                  <a:srgbClr val="B6C0CE"/>
                </a:solidFill>
                <a:latin typeface="Arial"/>
              </a:rPr>
              <a:t>Addressing OJK expectations on electronic system and data placement for financial institutions</a:t>
            </a:r>
          </a:p>
        </p:txBody>
      </p:sp>
      <p:pic>
        <p:nvPicPr>
          <p:cNvPr id="8" name="Picture 7" descr="zimp_white.png"/>
          <p:cNvPicPr>
            <a:picLocks noChangeAspect="1"/>
          </p:cNvPicPr>
          <p:nvPr/>
        </p:nvPicPr>
        <p:blipFill>
          <a:blip r:embed="rId2"/>
          <a:stretch>
            <a:fillRect/>
          </a:stretch>
        </p:blipFill>
        <p:spPr>
          <a:xfrm>
            <a:off x="9646920" y="310896"/>
            <a:ext cx="1570008" cy="237744"/>
          </a:xfrm>
          <a:prstGeom prst="rect">
            <a:avLst/>
          </a:prstGeom>
        </p:spPr>
      </p:pic>
      <p:pic>
        <p:nvPicPr>
          <p:cNvPr id="9" name="Picture 8" descr="sc_logo_dark.png"/>
          <p:cNvPicPr>
            <a:picLocks noChangeAspect="1"/>
          </p:cNvPicPr>
          <p:nvPr/>
        </p:nvPicPr>
        <p:blipFill>
          <a:blip r:embed="rId3"/>
          <a:stretch>
            <a:fillRect/>
          </a:stretch>
        </p:blipFill>
        <p:spPr>
          <a:xfrm>
            <a:off x="9646920" y="658368"/>
            <a:ext cx="1629125" cy="274320"/>
          </a:xfrm>
          <a:prstGeom prst="rect">
            <a:avLst/>
          </a:prstGeom>
        </p:spPr>
      </p:pic>
      <p:sp>
        <p:nvSpPr>
          <p:cNvPr id="10" name="Rectangle 9"/>
          <p:cNvSpPr/>
          <p:nvPr/>
        </p:nvSpPr>
        <p:spPr>
          <a:xfrm>
            <a:off x="566928" y="1627632"/>
            <a:ext cx="5212080" cy="4114800"/>
          </a:xfrm>
          <a:prstGeom prst="rect">
            <a:avLst/>
          </a:prstGeom>
          <a:solidFill>
            <a:srgbClr val="151F33"/>
          </a:solidFill>
          <a:ln w="12700">
            <a:solidFill>
              <a:srgbClr val="27344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ectangle 10"/>
          <p:cNvSpPr/>
          <p:nvPr/>
        </p:nvSpPr>
        <p:spPr>
          <a:xfrm>
            <a:off x="566928" y="1627632"/>
            <a:ext cx="5212080" cy="54864"/>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ectangle 11"/>
          <p:cNvSpPr/>
          <p:nvPr/>
        </p:nvSpPr>
        <p:spPr>
          <a:xfrm>
            <a:off x="868680" y="1920240"/>
            <a:ext cx="566928" cy="201168"/>
          </a:xfrm>
          <a:prstGeom prst="rect">
            <a:avLst/>
          </a:prstGeom>
          <a:solidFill>
            <a:srgbClr val="CE11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ectangle 12"/>
          <p:cNvSpPr/>
          <p:nvPr/>
        </p:nvSpPr>
        <p:spPr>
          <a:xfrm>
            <a:off x="868680" y="2121408"/>
            <a:ext cx="566928" cy="20116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1600200" y="1920240"/>
            <a:ext cx="3840480" cy="457200"/>
          </a:xfrm>
          <a:prstGeom prst="rect">
            <a:avLst/>
          </a:prstGeom>
          <a:noFill/>
        </p:spPr>
        <p:txBody>
          <a:bodyPr wrap="square" anchor="t" lIns="0" rIns="0" tIns="0" bIns="0">
            <a:spAutoFit/>
          </a:bodyPr>
          <a:lstStyle/>
          <a:p>
            <a:pPr algn="l">
              <a:lnSpc>
                <a:spcPct val="100000"/>
              </a:lnSpc>
              <a:spcAft>
                <a:spcPts val="0"/>
              </a:spcAft>
            </a:pPr>
            <a:r>
              <a:rPr sz="1800" b="1">
                <a:solidFill>
                  <a:srgbClr val="FFFFFF"/>
                </a:solidFill>
                <a:latin typeface="Arial"/>
              </a:rPr>
              <a:t>Hosted in Indonesia</a:t>
            </a:r>
          </a:p>
        </p:txBody>
      </p:sp>
      <p:sp>
        <p:nvSpPr>
          <p:cNvPr id="15" name="TextBox 14"/>
          <p:cNvSpPr txBox="1"/>
          <p:nvPr/>
        </p:nvSpPr>
        <p:spPr>
          <a:xfrm>
            <a:off x="868680" y="2697480"/>
            <a:ext cx="4617720" cy="2834640"/>
          </a:xfrm>
          <a:prstGeom prst="rect">
            <a:avLst/>
          </a:prstGeom>
          <a:noFill/>
        </p:spPr>
        <p:txBody>
          <a:bodyPr wrap="square" lIns="0" rIns="0" tIns="0" bIns="0">
            <a:spAutoFit/>
          </a:bodyPr>
          <a:lstStyle/>
          <a:p>
            <a:pPr>
              <a:lnSpc>
                <a:spcPct val="115000"/>
              </a:lnSpc>
              <a:spcAft>
                <a:spcPts val="700"/>
              </a:spcAft>
            </a:pPr>
            <a:r>
              <a:rPr sz="682" b="1">
                <a:solidFill>
                  <a:srgbClr val="FF4C15"/>
                </a:solidFill>
                <a:latin typeface="Arial"/>
              </a:rPr>
              <a:t>●  </a:t>
            </a:r>
            <a:r>
              <a:rPr sz="1100" b="1">
                <a:solidFill>
                  <a:srgbClr val="FFFFFF"/>
                </a:solidFill>
                <a:latin typeface="Arial"/>
              </a:rPr>
              <a:t>In-country zConsole — </a:t>
            </a:r>
            <a:r>
              <a:rPr sz="1100">
                <a:solidFill>
                  <a:srgbClr val="C9D4E1"/>
                </a:solidFill>
                <a:latin typeface="Arial"/>
              </a:rPr>
              <a:t>the management console and its threat, forensic and policy data are hosted in an Indonesian data centre.</a:t>
            </a:r>
          </a:p>
          <a:p>
            <a:pPr>
              <a:lnSpc>
                <a:spcPct val="115000"/>
              </a:lnSpc>
              <a:spcAft>
                <a:spcPts val="700"/>
              </a:spcAft>
            </a:pPr>
            <a:r>
              <a:rPr sz="682" b="1">
                <a:solidFill>
                  <a:srgbClr val="FF4C15"/>
                </a:solidFill>
                <a:latin typeface="Arial"/>
              </a:rPr>
              <a:t>●  </a:t>
            </a:r>
            <a:r>
              <a:rPr sz="1100" b="1">
                <a:solidFill>
                  <a:srgbClr val="FFFFFF"/>
                </a:solidFill>
                <a:latin typeface="Arial"/>
              </a:rPr>
              <a:t>Data stays onshore — </a:t>
            </a:r>
            <a:r>
              <a:rPr sz="1100">
                <a:solidFill>
                  <a:srgbClr val="C9D4E1"/>
                </a:solidFill>
                <a:latin typeface="Arial"/>
              </a:rPr>
              <a:t>app telemetry and threat events generated by Indonesian customers are processed and retained locally.</a:t>
            </a:r>
          </a:p>
          <a:p>
            <a:pPr>
              <a:lnSpc>
                <a:spcPct val="115000"/>
              </a:lnSpc>
              <a:spcAft>
                <a:spcPts val="700"/>
              </a:spcAft>
            </a:pPr>
            <a:r>
              <a:rPr sz="682" b="1">
                <a:solidFill>
                  <a:srgbClr val="FF4C15"/>
                </a:solidFill>
                <a:latin typeface="Arial"/>
              </a:rPr>
              <a:t>●  </a:t>
            </a:r>
            <a:r>
              <a:rPr sz="1100" b="1">
                <a:solidFill>
                  <a:srgbClr val="FFFFFF"/>
                </a:solidFill>
                <a:latin typeface="Arial"/>
              </a:rPr>
              <a:t>Built for OJK — </a:t>
            </a:r>
            <a:r>
              <a:rPr sz="1100">
                <a:solidFill>
                  <a:srgbClr val="C9D4E1"/>
                </a:solidFill>
                <a:latin typeface="Arial"/>
              </a:rPr>
              <a:t>supports data-placement and electronic-system obligations that apply to banks, multifinance, insurers and fintech lenders.</a:t>
            </a:r>
          </a:p>
          <a:p>
            <a:pPr>
              <a:lnSpc>
                <a:spcPct val="115000"/>
              </a:lnSpc>
              <a:spcAft>
                <a:spcPts val="700"/>
              </a:spcAft>
            </a:pPr>
            <a:r>
              <a:rPr sz="682" b="1">
                <a:solidFill>
                  <a:srgbClr val="FF4C15"/>
                </a:solidFill>
                <a:latin typeface="Arial"/>
              </a:rPr>
              <a:t>●  </a:t>
            </a:r>
            <a:r>
              <a:rPr sz="1100" b="1">
                <a:solidFill>
                  <a:srgbClr val="FFFFFF"/>
                </a:solidFill>
                <a:latin typeface="Arial"/>
              </a:rPr>
              <a:t>Audit-ready — </a:t>
            </a:r>
            <a:r>
              <a:rPr sz="1100">
                <a:solidFill>
                  <a:srgbClr val="C9D4E1"/>
                </a:solidFill>
                <a:latin typeface="Arial"/>
              </a:rPr>
              <a:t>local evidence, logs and reporting that can be produced for OJK, Bank Indonesia and internal audit.</a:t>
            </a:r>
          </a:p>
          <a:p>
            <a:pPr>
              <a:lnSpc>
                <a:spcPct val="115000"/>
              </a:lnSpc>
              <a:spcAft>
                <a:spcPts val="700"/>
              </a:spcAft>
            </a:pPr>
            <a:r>
              <a:rPr sz="682" b="1">
                <a:solidFill>
                  <a:srgbClr val="FF4C15"/>
                </a:solidFill>
                <a:latin typeface="Arial"/>
              </a:rPr>
              <a:t>●  </a:t>
            </a:r>
            <a:r>
              <a:rPr sz="1100" b="1">
                <a:solidFill>
                  <a:srgbClr val="FFFFFF"/>
                </a:solidFill>
                <a:latin typeface="Arial"/>
              </a:rPr>
              <a:t>Local latency — </a:t>
            </a:r>
            <a:r>
              <a:rPr sz="1100">
                <a:solidFill>
                  <a:srgbClr val="C9D4E1"/>
                </a:solidFill>
                <a:latin typeface="Arial"/>
              </a:rPr>
              <a:t>faster console performance and response for Jakarta-based SOC and fraud teams.</a:t>
            </a:r>
          </a:p>
        </p:txBody>
      </p:sp>
      <p:sp>
        <p:nvSpPr>
          <p:cNvPr id="16" name="Rectangle 15"/>
          <p:cNvSpPr/>
          <p:nvPr/>
        </p:nvSpPr>
        <p:spPr>
          <a:xfrm>
            <a:off x="6053328" y="1627632"/>
            <a:ext cx="5586984" cy="4114800"/>
          </a:xfrm>
          <a:prstGeom prst="rect">
            <a:avLst/>
          </a:prstGeom>
          <a:solidFill>
            <a:srgbClr val="151F33"/>
          </a:solidFill>
          <a:ln w="12700">
            <a:solidFill>
              <a:srgbClr val="27344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6355080" y="1920240"/>
            <a:ext cx="4937760" cy="365760"/>
          </a:xfrm>
          <a:prstGeom prst="rect">
            <a:avLst/>
          </a:prstGeom>
          <a:noFill/>
        </p:spPr>
        <p:txBody>
          <a:bodyPr wrap="square" anchor="t" lIns="0" rIns="0" tIns="0" bIns="0">
            <a:spAutoFit/>
          </a:bodyPr>
          <a:lstStyle/>
          <a:p>
            <a:pPr algn="l">
              <a:lnSpc>
                <a:spcPct val="100000"/>
              </a:lnSpc>
              <a:spcAft>
                <a:spcPts val="0"/>
              </a:spcAft>
            </a:pPr>
            <a:r>
              <a:rPr sz="1500" b="1">
                <a:solidFill>
                  <a:srgbClr val="FFFFFF"/>
                </a:solidFill>
                <a:latin typeface="Arial"/>
              </a:rPr>
              <a:t>Regulatory drivers we map to</a:t>
            </a:r>
          </a:p>
        </p:txBody>
      </p:sp>
      <p:sp>
        <p:nvSpPr>
          <p:cNvPr id="18" name="Rectangle 17"/>
          <p:cNvSpPr/>
          <p:nvPr/>
        </p:nvSpPr>
        <p:spPr>
          <a:xfrm>
            <a:off x="6355080" y="2441448"/>
            <a:ext cx="45720" cy="566928"/>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6565392" y="2395728"/>
            <a:ext cx="4754880" cy="274320"/>
          </a:xfrm>
          <a:prstGeom prst="rect">
            <a:avLst/>
          </a:prstGeom>
          <a:noFill/>
        </p:spPr>
        <p:txBody>
          <a:bodyPr wrap="square" anchor="t" lIns="0" rIns="0" tIns="0" bIns="0">
            <a:spAutoFit/>
          </a:bodyPr>
          <a:lstStyle/>
          <a:p>
            <a:pPr algn="l">
              <a:lnSpc>
                <a:spcPct val="100000"/>
              </a:lnSpc>
              <a:spcAft>
                <a:spcPts val="0"/>
              </a:spcAft>
            </a:pPr>
            <a:r>
              <a:rPr sz="1150" b="1">
                <a:solidFill>
                  <a:srgbClr val="FFFFFF"/>
                </a:solidFill>
                <a:latin typeface="Arial"/>
              </a:rPr>
              <a:t>POJK 11/POJK.03/2022</a:t>
            </a:r>
          </a:p>
        </p:txBody>
      </p:sp>
      <p:sp>
        <p:nvSpPr>
          <p:cNvPr id="20" name="TextBox 19"/>
          <p:cNvSpPr txBox="1"/>
          <p:nvPr/>
        </p:nvSpPr>
        <p:spPr>
          <a:xfrm>
            <a:off x="6565392" y="2651760"/>
            <a:ext cx="4800600" cy="502920"/>
          </a:xfrm>
          <a:prstGeom prst="rect">
            <a:avLst/>
          </a:prstGeom>
          <a:noFill/>
        </p:spPr>
        <p:txBody>
          <a:bodyPr wrap="square" anchor="t" lIns="0" rIns="0" tIns="0" bIns="0">
            <a:spAutoFit/>
          </a:bodyPr>
          <a:lstStyle/>
          <a:p>
            <a:pPr algn="l">
              <a:lnSpc>
                <a:spcPct val="115000"/>
              </a:lnSpc>
              <a:spcAft>
                <a:spcPts val="0"/>
              </a:spcAft>
            </a:pPr>
            <a:r>
              <a:rPr sz="950" b="0">
                <a:solidFill>
                  <a:srgbClr val="9FACBD"/>
                </a:solidFill>
                <a:latin typeface="Arial"/>
              </a:rPr>
              <a:t>IT implementation by commercial banks — IT risk management, electronic system and data placement, third-party assurance.</a:t>
            </a:r>
          </a:p>
        </p:txBody>
      </p:sp>
      <p:sp>
        <p:nvSpPr>
          <p:cNvPr id="21" name="Rectangle 20"/>
          <p:cNvSpPr/>
          <p:nvPr/>
        </p:nvSpPr>
        <p:spPr>
          <a:xfrm>
            <a:off x="6355080" y="3282696"/>
            <a:ext cx="45720" cy="566928"/>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6565392" y="3236976"/>
            <a:ext cx="4754880" cy="274320"/>
          </a:xfrm>
          <a:prstGeom prst="rect">
            <a:avLst/>
          </a:prstGeom>
          <a:noFill/>
        </p:spPr>
        <p:txBody>
          <a:bodyPr wrap="square" anchor="t" lIns="0" rIns="0" tIns="0" bIns="0">
            <a:spAutoFit/>
          </a:bodyPr>
          <a:lstStyle/>
          <a:p>
            <a:pPr algn="l">
              <a:lnSpc>
                <a:spcPct val="100000"/>
              </a:lnSpc>
              <a:spcAft>
                <a:spcPts val="0"/>
              </a:spcAft>
            </a:pPr>
            <a:r>
              <a:rPr sz="1150" b="1">
                <a:solidFill>
                  <a:srgbClr val="FFFFFF"/>
                </a:solidFill>
                <a:latin typeface="Arial"/>
              </a:rPr>
              <a:t>OJK &amp; BI cyber-resilience guidance</a:t>
            </a:r>
          </a:p>
        </p:txBody>
      </p:sp>
      <p:sp>
        <p:nvSpPr>
          <p:cNvPr id="23" name="TextBox 22"/>
          <p:cNvSpPr txBox="1"/>
          <p:nvPr/>
        </p:nvSpPr>
        <p:spPr>
          <a:xfrm>
            <a:off x="6565392" y="3493008"/>
            <a:ext cx="4800600" cy="502920"/>
          </a:xfrm>
          <a:prstGeom prst="rect">
            <a:avLst/>
          </a:prstGeom>
          <a:noFill/>
        </p:spPr>
        <p:txBody>
          <a:bodyPr wrap="square" anchor="t" lIns="0" rIns="0" tIns="0" bIns="0">
            <a:spAutoFit/>
          </a:bodyPr>
          <a:lstStyle/>
          <a:p>
            <a:pPr algn="l">
              <a:lnSpc>
                <a:spcPct val="115000"/>
              </a:lnSpc>
              <a:spcAft>
                <a:spcPts val="0"/>
              </a:spcAft>
            </a:pPr>
            <a:r>
              <a:rPr sz="950" b="0">
                <a:solidFill>
                  <a:srgbClr val="9FACBD"/>
                </a:solidFill>
                <a:latin typeface="Arial"/>
              </a:rPr>
              <a:t>Controls for digital banking and payment channels, including customer-facing application security.</a:t>
            </a:r>
          </a:p>
        </p:txBody>
      </p:sp>
      <p:sp>
        <p:nvSpPr>
          <p:cNvPr id="24" name="Rectangle 23"/>
          <p:cNvSpPr/>
          <p:nvPr/>
        </p:nvSpPr>
        <p:spPr>
          <a:xfrm>
            <a:off x="6355080" y="4123944"/>
            <a:ext cx="45720" cy="566928"/>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6565392" y="4078224"/>
            <a:ext cx="4754880" cy="274320"/>
          </a:xfrm>
          <a:prstGeom prst="rect">
            <a:avLst/>
          </a:prstGeom>
          <a:noFill/>
        </p:spPr>
        <p:txBody>
          <a:bodyPr wrap="square" anchor="t" lIns="0" rIns="0" tIns="0" bIns="0">
            <a:spAutoFit/>
          </a:bodyPr>
          <a:lstStyle/>
          <a:p>
            <a:pPr algn="l">
              <a:lnSpc>
                <a:spcPct val="100000"/>
              </a:lnSpc>
              <a:spcAft>
                <a:spcPts val="0"/>
              </a:spcAft>
            </a:pPr>
            <a:r>
              <a:rPr sz="1150" b="1">
                <a:solidFill>
                  <a:srgbClr val="FFFFFF"/>
                </a:solidFill>
                <a:latin typeface="Arial"/>
              </a:rPr>
              <a:t>UU PDP No. 27/2022</a:t>
            </a:r>
          </a:p>
        </p:txBody>
      </p:sp>
      <p:sp>
        <p:nvSpPr>
          <p:cNvPr id="26" name="TextBox 25"/>
          <p:cNvSpPr txBox="1"/>
          <p:nvPr/>
        </p:nvSpPr>
        <p:spPr>
          <a:xfrm>
            <a:off x="6565392" y="4334256"/>
            <a:ext cx="4800600" cy="502920"/>
          </a:xfrm>
          <a:prstGeom prst="rect">
            <a:avLst/>
          </a:prstGeom>
          <a:noFill/>
        </p:spPr>
        <p:txBody>
          <a:bodyPr wrap="square" anchor="t" lIns="0" rIns="0" tIns="0" bIns="0">
            <a:spAutoFit/>
          </a:bodyPr>
          <a:lstStyle/>
          <a:p>
            <a:pPr algn="l">
              <a:lnSpc>
                <a:spcPct val="115000"/>
              </a:lnSpc>
              <a:spcAft>
                <a:spcPts val="0"/>
              </a:spcAft>
            </a:pPr>
            <a:r>
              <a:rPr sz="950" b="0">
                <a:solidFill>
                  <a:srgbClr val="9FACBD"/>
                </a:solidFill>
                <a:latin typeface="Arial"/>
              </a:rPr>
              <a:t>Personal data protection obligations, breach notification and accountability for data controllers.</a:t>
            </a:r>
          </a:p>
        </p:txBody>
      </p:sp>
      <p:sp>
        <p:nvSpPr>
          <p:cNvPr id="27" name="Rectangle 26"/>
          <p:cNvSpPr/>
          <p:nvPr/>
        </p:nvSpPr>
        <p:spPr>
          <a:xfrm>
            <a:off x="6355080" y="4965192"/>
            <a:ext cx="45720" cy="566928"/>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TextBox 27"/>
          <p:cNvSpPr txBox="1"/>
          <p:nvPr/>
        </p:nvSpPr>
        <p:spPr>
          <a:xfrm>
            <a:off x="6565392" y="4919472"/>
            <a:ext cx="4754880" cy="274320"/>
          </a:xfrm>
          <a:prstGeom prst="rect">
            <a:avLst/>
          </a:prstGeom>
          <a:noFill/>
        </p:spPr>
        <p:txBody>
          <a:bodyPr wrap="square" anchor="t" lIns="0" rIns="0" tIns="0" bIns="0">
            <a:spAutoFit/>
          </a:bodyPr>
          <a:lstStyle/>
          <a:p>
            <a:pPr algn="l">
              <a:lnSpc>
                <a:spcPct val="100000"/>
              </a:lnSpc>
              <a:spcAft>
                <a:spcPts val="0"/>
              </a:spcAft>
            </a:pPr>
            <a:r>
              <a:rPr sz="1150" b="1">
                <a:solidFill>
                  <a:srgbClr val="FFFFFF"/>
                </a:solidFill>
                <a:latin typeface="Arial"/>
              </a:rPr>
              <a:t>PCI MPoC / PCI DSS</a:t>
            </a:r>
          </a:p>
        </p:txBody>
      </p:sp>
      <p:sp>
        <p:nvSpPr>
          <p:cNvPr id="29" name="TextBox 28"/>
          <p:cNvSpPr txBox="1"/>
          <p:nvPr/>
        </p:nvSpPr>
        <p:spPr>
          <a:xfrm>
            <a:off x="6565392" y="5175504"/>
            <a:ext cx="4800600" cy="502920"/>
          </a:xfrm>
          <a:prstGeom prst="rect">
            <a:avLst/>
          </a:prstGeom>
          <a:noFill/>
        </p:spPr>
        <p:txBody>
          <a:bodyPr wrap="square" anchor="t" lIns="0" rIns="0" tIns="0" bIns="0">
            <a:spAutoFit/>
          </a:bodyPr>
          <a:lstStyle/>
          <a:p>
            <a:pPr algn="l">
              <a:lnSpc>
                <a:spcPct val="115000"/>
              </a:lnSpc>
              <a:spcAft>
                <a:spcPts val="0"/>
              </a:spcAft>
            </a:pPr>
            <a:r>
              <a:rPr sz="950" b="0">
                <a:solidFill>
                  <a:srgbClr val="9FACBD"/>
                </a:solidFill>
                <a:latin typeface="Arial"/>
              </a:rPr>
              <a:t>Where the app accepts card payments on COTS devices; MAPS is used in ready-to-use PCI MPoC packages.</a:t>
            </a:r>
          </a:p>
        </p:txBody>
      </p:sp>
      <p:sp>
        <p:nvSpPr>
          <p:cNvPr id="30" name="TextBox 29"/>
          <p:cNvSpPr txBox="1"/>
          <p:nvPr/>
        </p:nvSpPr>
        <p:spPr>
          <a:xfrm>
            <a:off x="566928" y="5989320"/>
            <a:ext cx="10789920" cy="320040"/>
          </a:xfrm>
          <a:prstGeom prst="rect">
            <a:avLst/>
          </a:prstGeom>
          <a:noFill/>
        </p:spPr>
        <p:txBody>
          <a:bodyPr wrap="square" anchor="t" lIns="0" rIns="0" tIns="0" bIns="0">
            <a:spAutoFit/>
          </a:bodyPr>
          <a:lstStyle/>
          <a:p>
            <a:pPr algn="l">
              <a:lnSpc>
                <a:spcPct val="100000"/>
              </a:lnSpc>
              <a:spcAft>
                <a:spcPts val="0"/>
              </a:spcAft>
            </a:pPr>
            <a:r>
              <a:rPr sz="850" b="0">
                <a:solidFill>
                  <a:srgbClr val="6E7B8E"/>
                </a:solidFill>
                <a:latin typeface="Arial"/>
              </a:rPr>
              <a:t>Regulatory references are provided as context for discussion; customers should confirm applicability with their own compliance and legal teams. Hosting location confirmed with Zimperium and SecureCentral at time of writing.</a:t>
            </a:r>
          </a:p>
        </p:txBody>
      </p:sp>
      <p:sp>
        <p:nvSpPr>
          <p:cNvPr id="31" name="TextBox 30"/>
          <p:cNvSpPr txBox="1"/>
          <p:nvPr/>
        </p:nvSpPr>
        <p:spPr>
          <a:xfrm>
            <a:off x="566928" y="6428232"/>
            <a:ext cx="7772400" cy="228600"/>
          </a:xfrm>
          <a:prstGeom prst="rect">
            <a:avLst/>
          </a:prstGeom>
          <a:noFill/>
        </p:spPr>
        <p:txBody>
          <a:bodyPr wrap="square" anchor="t" lIns="0" rIns="0" tIns="0" bIns="0">
            <a:spAutoFit/>
          </a:bodyPr>
          <a:lstStyle/>
          <a:p>
            <a:pPr algn="l">
              <a:lnSpc>
                <a:spcPct val="100000"/>
              </a:lnSpc>
              <a:spcAft>
                <a:spcPts val="0"/>
              </a:spcAft>
            </a:pPr>
            <a:r>
              <a:rPr sz="850" b="0">
                <a:solidFill>
                  <a:srgbClr val="5A6678"/>
                </a:solidFill>
                <a:latin typeface="Arial"/>
              </a:rPr>
              <a:t>SecureCentral — Authorised Zimperium Partner for Asia Pacific  |  Confidential</a:t>
            </a:r>
          </a:p>
        </p:txBody>
      </p:sp>
      <p:sp>
        <p:nvSpPr>
          <p:cNvPr id="32" name="TextBox 31"/>
          <p:cNvSpPr txBox="1"/>
          <p:nvPr/>
        </p:nvSpPr>
        <p:spPr>
          <a:xfrm>
            <a:off x="11064240" y="6428232"/>
            <a:ext cx="548640" cy="228600"/>
          </a:xfrm>
          <a:prstGeom prst="rect">
            <a:avLst/>
          </a:prstGeom>
          <a:noFill/>
        </p:spPr>
        <p:txBody>
          <a:bodyPr wrap="square" anchor="t" lIns="0" rIns="0" tIns="0" bIns="0">
            <a:spAutoFit/>
          </a:bodyPr>
          <a:lstStyle/>
          <a:p>
            <a:pPr algn="r">
              <a:lnSpc>
                <a:spcPct val="100000"/>
              </a:lnSpc>
              <a:spcAft>
                <a:spcPts val="0"/>
              </a:spcAft>
            </a:pPr>
            <a:r>
              <a:rPr sz="900" b="1">
                <a:solidFill>
                  <a:srgbClr val="5A6678"/>
                </a:solidFill>
                <a:latin typeface="Arial"/>
              </a:rPr>
              <a:t>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0"/>
            <a:ext cx="12191695" cy="1170432"/>
          </a:xfrm>
          <a:prstGeom prst="rect">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ectangle 3"/>
          <p:cNvSpPr/>
          <p:nvPr/>
        </p:nvSpPr>
        <p:spPr>
          <a:xfrm>
            <a:off x="0" y="1170432"/>
            <a:ext cx="12191695" cy="41148"/>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566928" y="201168"/>
            <a:ext cx="8778240" cy="274320"/>
          </a:xfrm>
          <a:prstGeom prst="rect">
            <a:avLst/>
          </a:prstGeom>
          <a:noFill/>
        </p:spPr>
        <p:txBody>
          <a:bodyPr wrap="square" anchor="t" lIns="0" rIns="0" tIns="0" bIns="0">
            <a:spAutoFit/>
          </a:bodyPr>
          <a:lstStyle/>
          <a:p>
            <a:pPr algn="l">
              <a:lnSpc>
                <a:spcPct val="100000"/>
              </a:lnSpc>
              <a:spcAft>
                <a:spcPts val="0"/>
              </a:spcAft>
            </a:pPr>
            <a:r>
              <a:rPr sz="1050" b="1">
                <a:solidFill>
                  <a:srgbClr val="FF4C15"/>
                </a:solidFill>
                <a:latin typeface="Arial"/>
              </a:rPr>
              <a:t>COMPETITIVE BATTLE CARD</a:t>
            </a:r>
          </a:p>
        </p:txBody>
      </p:sp>
      <p:sp>
        <p:nvSpPr>
          <p:cNvPr id="6" name="TextBox 5"/>
          <p:cNvSpPr txBox="1"/>
          <p:nvPr/>
        </p:nvSpPr>
        <p:spPr>
          <a:xfrm>
            <a:off x="566928" y="420624"/>
            <a:ext cx="8915400" cy="502920"/>
          </a:xfrm>
          <a:prstGeom prst="rect">
            <a:avLst/>
          </a:prstGeom>
          <a:noFill/>
        </p:spPr>
        <p:txBody>
          <a:bodyPr wrap="square" anchor="t" lIns="0" rIns="0" tIns="0" bIns="0">
            <a:spAutoFit/>
          </a:bodyPr>
          <a:lstStyle/>
          <a:p>
            <a:pPr algn="l">
              <a:lnSpc>
                <a:spcPct val="100000"/>
              </a:lnSpc>
              <a:spcAft>
                <a:spcPts val="0"/>
              </a:spcAft>
            </a:pPr>
            <a:r>
              <a:rPr sz="2300" b="1">
                <a:solidFill>
                  <a:srgbClr val="0B1220"/>
                </a:solidFill>
                <a:latin typeface="Arial"/>
              </a:rPr>
              <a:t>Zimperium MAPS vs the in-app protection field</a:t>
            </a:r>
          </a:p>
        </p:txBody>
      </p:sp>
      <p:sp>
        <p:nvSpPr>
          <p:cNvPr id="7" name="TextBox 6"/>
          <p:cNvSpPr txBox="1"/>
          <p:nvPr/>
        </p:nvSpPr>
        <p:spPr>
          <a:xfrm>
            <a:off x="566928" y="914400"/>
            <a:ext cx="8961120" cy="274320"/>
          </a:xfrm>
          <a:prstGeom prst="rect">
            <a:avLst/>
          </a:prstGeom>
          <a:noFill/>
        </p:spPr>
        <p:txBody>
          <a:bodyPr wrap="square" anchor="t" lIns="0" rIns="0" tIns="0" bIns="0">
            <a:spAutoFit/>
          </a:bodyPr>
          <a:lstStyle/>
          <a:p>
            <a:pPr algn="l">
              <a:lnSpc>
                <a:spcPct val="100000"/>
              </a:lnSpc>
              <a:spcAft>
                <a:spcPts val="0"/>
              </a:spcAft>
            </a:pPr>
            <a:r>
              <a:rPr sz="1150" b="0">
                <a:solidFill>
                  <a:srgbClr val="5B6574"/>
                </a:solidFill>
                <a:latin typeface="Arial"/>
              </a:rPr>
              <a:t>Guardsquare • Appdome • V-Key • Promon • Build38 • Digital.ai — internal sales guidance</a:t>
            </a:r>
          </a:p>
        </p:txBody>
      </p:sp>
      <p:pic>
        <p:nvPicPr>
          <p:cNvPr id="8" name="Picture 7" descr="zimp_dark.png"/>
          <p:cNvPicPr>
            <a:picLocks noChangeAspect="1"/>
          </p:cNvPicPr>
          <p:nvPr/>
        </p:nvPicPr>
        <p:blipFill>
          <a:blip r:embed="rId2"/>
          <a:stretch>
            <a:fillRect/>
          </a:stretch>
        </p:blipFill>
        <p:spPr>
          <a:xfrm>
            <a:off x="9646920" y="310896"/>
            <a:ext cx="1570008" cy="237744"/>
          </a:xfrm>
          <a:prstGeom prst="rect">
            <a:avLst/>
          </a:prstGeom>
        </p:spPr>
      </p:pic>
      <p:pic>
        <p:nvPicPr>
          <p:cNvPr id="9" name="Picture 8" descr="sc_logo_light.png"/>
          <p:cNvPicPr>
            <a:picLocks noChangeAspect="1"/>
          </p:cNvPicPr>
          <p:nvPr/>
        </p:nvPicPr>
        <p:blipFill>
          <a:blip r:embed="rId3"/>
          <a:stretch>
            <a:fillRect/>
          </a:stretch>
        </p:blipFill>
        <p:spPr>
          <a:xfrm>
            <a:off x="9646920" y="658368"/>
            <a:ext cx="1629125" cy="274320"/>
          </a:xfrm>
          <a:prstGeom prst="rect">
            <a:avLst/>
          </a:prstGeom>
        </p:spPr>
      </p:pic>
      <p:sp>
        <p:nvSpPr>
          <p:cNvPr id="10" name="Rectangle 9"/>
          <p:cNvSpPr/>
          <p:nvPr/>
        </p:nvSpPr>
        <p:spPr>
          <a:xfrm>
            <a:off x="457200" y="1536192"/>
            <a:ext cx="11274552" cy="457200"/>
          </a:xfrm>
          <a:prstGeom prst="rect">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566928" y="1536192"/>
            <a:ext cx="2148839" cy="457200"/>
          </a:xfrm>
          <a:prstGeom prst="rect">
            <a:avLst/>
          </a:prstGeom>
          <a:noFill/>
        </p:spPr>
        <p:txBody>
          <a:bodyPr wrap="square" lIns="0" rIns="0" tIns="25400" bIns="25400" anchor="ctr">
            <a:spAutoFit/>
          </a:bodyPr>
          <a:lstStyle/>
          <a:p>
            <a:pPr>
              <a:lnSpc>
                <a:spcPct val="100000"/>
              </a:lnSpc>
            </a:pPr>
            <a:r>
              <a:rPr sz="900" b="1">
                <a:solidFill>
                  <a:srgbClr val="FFFFFF"/>
                </a:solidFill>
                <a:latin typeface="Arial"/>
              </a:rPr>
              <a:t>Capability</a:t>
            </a:r>
          </a:p>
        </p:txBody>
      </p:sp>
      <p:sp>
        <p:nvSpPr>
          <p:cNvPr id="12" name="TextBox 11"/>
          <p:cNvSpPr txBox="1"/>
          <p:nvPr/>
        </p:nvSpPr>
        <p:spPr>
          <a:xfrm>
            <a:off x="2898648" y="1536192"/>
            <a:ext cx="1691639" cy="457200"/>
          </a:xfrm>
          <a:prstGeom prst="rect">
            <a:avLst/>
          </a:prstGeom>
          <a:noFill/>
        </p:spPr>
        <p:txBody>
          <a:bodyPr wrap="square" lIns="0" rIns="0" tIns="25400" bIns="25400" anchor="ctr">
            <a:spAutoFit/>
          </a:bodyPr>
          <a:lstStyle/>
          <a:p>
            <a:pPr>
              <a:lnSpc>
                <a:spcPct val="100000"/>
              </a:lnSpc>
            </a:pPr>
            <a:r>
              <a:rPr sz="900" b="1">
                <a:solidFill>
                  <a:srgbClr val="FFFFFF"/>
                </a:solidFill>
                <a:latin typeface="Arial"/>
              </a:rPr>
              <a:t>Zimperium MAPS</a:t>
            </a:r>
          </a:p>
        </p:txBody>
      </p:sp>
      <p:sp>
        <p:nvSpPr>
          <p:cNvPr id="13" name="TextBox 12"/>
          <p:cNvSpPr txBox="1"/>
          <p:nvPr/>
        </p:nvSpPr>
        <p:spPr>
          <a:xfrm>
            <a:off x="4773168" y="1536192"/>
            <a:ext cx="1325880" cy="457200"/>
          </a:xfrm>
          <a:prstGeom prst="rect">
            <a:avLst/>
          </a:prstGeom>
          <a:noFill/>
        </p:spPr>
        <p:txBody>
          <a:bodyPr wrap="square" lIns="0" rIns="0" tIns="25400" bIns="25400" anchor="ctr">
            <a:spAutoFit/>
          </a:bodyPr>
          <a:lstStyle/>
          <a:p>
            <a:pPr>
              <a:lnSpc>
                <a:spcPct val="100000"/>
              </a:lnSpc>
            </a:pPr>
            <a:r>
              <a:rPr sz="900" b="1">
                <a:solidFill>
                  <a:srgbClr val="FFFFFF"/>
                </a:solidFill>
                <a:latin typeface="Arial"/>
              </a:rPr>
              <a:t>Guardsquare</a:t>
            </a:r>
          </a:p>
        </p:txBody>
      </p:sp>
      <p:sp>
        <p:nvSpPr>
          <p:cNvPr id="14" name="TextBox 13"/>
          <p:cNvSpPr txBox="1"/>
          <p:nvPr/>
        </p:nvSpPr>
        <p:spPr>
          <a:xfrm>
            <a:off x="6281928" y="1536192"/>
            <a:ext cx="1325880" cy="457200"/>
          </a:xfrm>
          <a:prstGeom prst="rect">
            <a:avLst/>
          </a:prstGeom>
          <a:noFill/>
        </p:spPr>
        <p:txBody>
          <a:bodyPr wrap="square" lIns="0" rIns="0" tIns="25400" bIns="25400" anchor="ctr">
            <a:spAutoFit/>
          </a:bodyPr>
          <a:lstStyle/>
          <a:p>
            <a:pPr>
              <a:lnSpc>
                <a:spcPct val="100000"/>
              </a:lnSpc>
            </a:pPr>
            <a:r>
              <a:rPr sz="900" b="1">
                <a:solidFill>
                  <a:srgbClr val="FFFFFF"/>
                </a:solidFill>
                <a:latin typeface="Arial"/>
              </a:rPr>
              <a:t>Appdome</a:t>
            </a:r>
          </a:p>
        </p:txBody>
      </p:sp>
      <p:sp>
        <p:nvSpPr>
          <p:cNvPr id="15" name="TextBox 14"/>
          <p:cNvSpPr txBox="1"/>
          <p:nvPr/>
        </p:nvSpPr>
        <p:spPr>
          <a:xfrm>
            <a:off x="7790688" y="1536192"/>
            <a:ext cx="1170432" cy="457200"/>
          </a:xfrm>
          <a:prstGeom prst="rect">
            <a:avLst/>
          </a:prstGeom>
          <a:noFill/>
        </p:spPr>
        <p:txBody>
          <a:bodyPr wrap="square" lIns="0" rIns="0" tIns="25400" bIns="25400" anchor="ctr">
            <a:spAutoFit/>
          </a:bodyPr>
          <a:lstStyle/>
          <a:p>
            <a:pPr>
              <a:lnSpc>
                <a:spcPct val="100000"/>
              </a:lnSpc>
            </a:pPr>
            <a:r>
              <a:rPr sz="900" b="1">
                <a:solidFill>
                  <a:srgbClr val="FFFFFF"/>
                </a:solidFill>
                <a:latin typeface="Arial"/>
              </a:rPr>
              <a:t>V-Key</a:t>
            </a:r>
          </a:p>
        </p:txBody>
      </p:sp>
      <p:sp>
        <p:nvSpPr>
          <p:cNvPr id="16" name="TextBox 15"/>
          <p:cNvSpPr txBox="1"/>
          <p:nvPr/>
        </p:nvSpPr>
        <p:spPr>
          <a:xfrm>
            <a:off x="9144000" y="1536192"/>
            <a:ext cx="1170432" cy="457200"/>
          </a:xfrm>
          <a:prstGeom prst="rect">
            <a:avLst/>
          </a:prstGeom>
          <a:noFill/>
        </p:spPr>
        <p:txBody>
          <a:bodyPr wrap="square" lIns="0" rIns="0" tIns="25400" bIns="25400" anchor="ctr">
            <a:spAutoFit/>
          </a:bodyPr>
          <a:lstStyle/>
          <a:p>
            <a:pPr>
              <a:lnSpc>
                <a:spcPct val="100000"/>
              </a:lnSpc>
            </a:pPr>
            <a:r>
              <a:rPr sz="900" b="1">
                <a:solidFill>
                  <a:srgbClr val="FFFFFF"/>
                </a:solidFill>
                <a:latin typeface="Arial"/>
              </a:rPr>
              <a:t>Promon</a:t>
            </a:r>
          </a:p>
        </p:txBody>
      </p:sp>
      <p:sp>
        <p:nvSpPr>
          <p:cNvPr id="17" name="TextBox 16"/>
          <p:cNvSpPr txBox="1"/>
          <p:nvPr/>
        </p:nvSpPr>
        <p:spPr>
          <a:xfrm>
            <a:off x="10497312" y="1536192"/>
            <a:ext cx="1161288" cy="457200"/>
          </a:xfrm>
          <a:prstGeom prst="rect">
            <a:avLst/>
          </a:prstGeom>
          <a:noFill/>
        </p:spPr>
        <p:txBody>
          <a:bodyPr wrap="square" lIns="0" rIns="0" tIns="25400" bIns="25400" anchor="ctr">
            <a:spAutoFit/>
          </a:bodyPr>
          <a:lstStyle/>
          <a:p>
            <a:pPr>
              <a:lnSpc>
                <a:spcPct val="100000"/>
              </a:lnSpc>
            </a:pPr>
            <a:r>
              <a:rPr sz="900" b="1">
                <a:solidFill>
                  <a:srgbClr val="FFFFFF"/>
                </a:solidFill>
                <a:latin typeface="Arial"/>
              </a:rPr>
              <a:t>Build38</a:t>
            </a:r>
          </a:p>
        </p:txBody>
      </p:sp>
      <p:sp>
        <p:nvSpPr>
          <p:cNvPr id="18" name="TextBox 17"/>
          <p:cNvSpPr txBox="1"/>
          <p:nvPr/>
        </p:nvSpPr>
        <p:spPr>
          <a:xfrm>
            <a:off x="566928" y="1993391"/>
            <a:ext cx="2148839" cy="420624"/>
          </a:xfrm>
          <a:prstGeom prst="rect">
            <a:avLst/>
          </a:prstGeom>
          <a:noFill/>
        </p:spPr>
        <p:txBody>
          <a:bodyPr wrap="square" lIns="0" rIns="0" tIns="25400" bIns="25400" anchor="ctr">
            <a:spAutoFit/>
          </a:bodyPr>
          <a:lstStyle/>
          <a:p>
            <a:pPr>
              <a:lnSpc>
                <a:spcPct val="100000"/>
              </a:lnSpc>
            </a:pPr>
            <a:r>
              <a:rPr sz="900" b="1">
                <a:solidFill>
                  <a:srgbClr val="2A3340"/>
                </a:solidFill>
                <a:latin typeface="Arial"/>
              </a:rPr>
              <a:t>App shielding / obfuscation</a:t>
            </a:r>
          </a:p>
        </p:txBody>
      </p:sp>
      <p:sp>
        <p:nvSpPr>
          <p:cNvPr id="19" name="TextBox 18"/>
          <p:cNvSpPr txBox="1"/>
          <p:nvPr/>
        </p:nvSpPr>
        <p:spPr>
          <a:xfrm>
            <a:off x="2898648" y="1993391"/>
            <a:ext cx="1691639"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Yes — zShield</a:t>
            </a:r>
          </a:p>
        </p:txBody>
      </p:sp>
      <p:sp>
        <p:nvSpPr>
          <p:cNvPr id="20" name="TextBox 19"/>
          <p:cNvSpPr txBox="1"/>
          <p:nvPr/>
        </p:nvSpPr>
        <p:spPr>
          <a:xfrm>
            <a:off x="4773168" y="1993391"/>
            <a:ext cx="1325880"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Yes — core strength</a:t>
            </a:r>
          </a:p>
        </p:txBody>
      </p:sp>
      <p:sp>
        <p:nvSpPr>
          <p:cNvPr id="21" name="TextBox 20"/>
          <p:cNvSpPr txBox="1"/>
          <p:nvPr/>
        </p:nvSpPr>
        <p:spPr>
          <a:xfrm>
            <a:off x="6281928" y="1993391"/>
            <a:ext cx="1325880"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Yes — no-code build</a:t>
            </a:r>
          </a:p>
        </p:txBody>
      </p:sp>
      <p:sp>
        <p:nvSpPr>
          <p:cNvPr id="22" name="TextBox 21"/>
          <p:cNvSpPr txBox="1"/>
          <p:nvPr/>
        </p:nvSpPr>
        <p:spPr>
          <a:xfrm>
            <a:off x="7790688" y="1993391"/>
            <a:ext cx="1170432"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Partial</a:t>
            </a:r>
          </a:p>
        </p:txBody>
      </p:sp>
      <p:sp>
        <p:nvSpPr>
          <p:cNvPr id="23" name="TextBox 22"/>
          <p:cNvSpPr txBox="1"/>
          <p:nvPr/>
        </p:nvSpPr>
        <p:spPr>
          <a:xfrm>
            <a:off x="9144000" y="1993391"/>
            <a:ext cx="1170432"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Yes — core strength</a:t>
            </a:r>
          </a:p>
        </p:txBody>
      </p:sp>
      <p:sp>
        <p:nvSpPr>
          <p:cNvPr id="24" name="TextBox 23"/>
          <p:cNvSpPr txBox="1"/>
          <p:nvPr/>
        </p:nvSpPr>
        <p:spPr>
          <a:xfrm>
            <a:off x="10497312" y="1993391"/>
            <a:ext cx="1161288"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Yes</a:t>
            </a:r>
          </a:p>
        </p:txBody>
      </p:sp>
      <p:sp>
        <p:nvSpPr>
          <p:cNvPr id="25" name="Rectangle 24"/>
          <p:cNvSpPr/>
          <p:nvPr/>
        </p:nvSpPr>
        <p:spPr>
          <a:xfrm>
            <a:off x="457200" y="2414015"/>
            <a:ext cx="11274552" cy="10972"/>
          </a:xfrm>
          <a:prstGeom prst="rect">
            <a:avLst/>
          </a:prstGeom>
          <a:solidFill>
            <a:srgbClr val="DFE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Rectangle 25"/>
          <p:cNvSpPr/>
          <p:nvPr/>
        </p:nvSpPr>
        <p:spPr>
          <a:xfrm>
            <a:off x="457200" y="2414015"/>
            <a:ext cx="11274552" cy="420624"/>
          </a:xfrm>
          <a:prstGeom prst="rect">
            <a:avLst/>
          </a:prstGeom>
          <a:solidFill>
            <a:srgbClr val="F7F8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566928" y="2414015"/>
            <a:ext cx="2148839" cy="420624"/>
          </a:xfrm>
          <a:prstGeom prst="rect">
            <a:avLst/>
          </a:prstGeom>
          <a:noFill/>
        </p:spPr>
        <p:txBody>
          <a:bodyPr wrap="square" lIns="0" rIns="0" tIns="25400" bIns="25400" anchor="ctr">
            <a:spAutoFit/>
          </a:bodyPr>
          <a:lstStyle/>
          <a:p>
            <a:pPr>
              <a:lnSpc>
                <a:spcPct val="100000"/>
              </a:lnSpc>
            </a:pPr>
            <a:r>
              <a:rPr sz="900" b="1">
                <a:solidFill>
                  <a:srgbClr val="2A3340"/>
                </a:solidFill>
                <a:latin typeface="Arial"/>
              </a:rPr>
              <a:t>Runtime protection (RASP)</a:t>
            </a:r>
          </a:p>
        </p:txBody>
      </p:sp>
      <p:sp>
        <p:nvSpPr>
          <p:cNvPr id="28" name="TextBox 27"/>
          <p:cNvSpPr txBox="1"/>
          <p:nvPr/>
        </p:nvSpPr>
        <p:spPr>
          <a:xfrm>
            <a:off x="2898648" y="2414015"/>
            <a:ext cx="1691639"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Yes — zDefend, AI engine</a:t>
            </a:r>
          </a:p>
        </p:txBody>
      </p:sp>
      <p:sp>
        <p:nvSpPr>
          <p:cNvPr id="29" name="TextBox 28"/>
          <p:cNvSpPr txBox="1"/>
          <p:nvPr/>
        </p:nvSpPr>
        <p:spPr>
          <a:xfrm>
            <a:off x="4773168" y="2414015"/>
            <a:ext cx="1325880"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Yes — RASP checks</a:t>
            </a:r>
          </a:p>
        </p:txBody>
      </p:sp>
      <p:sp>
        <p:nvSpPr>
          <p:cNvPr id="30" name="TextBox 29"/>
          <p:cNvSpPr txBox="1"/>
          <p:nvPr/>
        </p:nvSpPr>
        <p:spPr>
          <a:xfrm>
            <a:off x="6281928" y="2414015"/>
            <a:ext cx="1325880"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Yes — policy driven</a:t>
            </a:r>
          </a:p>
        </p:txBody>
      </p:sp>
      <p:sp>
        <p:nvSpPr>
          <p:cNvPr id="31" name="TextBox 30"/>
          <p:cNvSpPr txBox="1"/>
          <p:nvPr/>
        </p:nvSpPr>
        <p:spPr>
          <a:xfrm>
            <a:off x="7790688" y="2414015"/>
            <a:ext cx="1170432"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Yes — vOS focus</a:t>
            </a:r>
          </a:p>
        </p:txBody>
      </p:sp>
      <p:sp>
        <p:nvSpPr>
          <p:cNvPr id="32" name="TextBox 31"/>
          <p:cNvSpPr txBox="1"/>
          <p:nvPr/>
        </p:nvSpPr>
        <p:spPr>
          <a:xfrm>
            <a:off x="9144000" y="2414015"/>
            <a:ext cx="1170432"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Yes</a:t>
            </a:r>
          </a:p>
        </p:txBody>
      </p:sp>
      <p:sp>
        <p:nvSpPr>
          <p:cNvPr id="33" name="TextBox 32"/>
          <p:cNvSpPr txBox="1"/>
          <p:nvPr/>
        </p:nvSpPr>
        <p:spPr>
          <a:xfrm>
            <a:off x="10497312" y="2414015"/>
            <a:ext cx="1161288"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Yes</a:t>
            </a:r>
          </a:p>
        </p:txBody>
      </p:sp>
      <p:sp>
        <p:nvSpPr>
          <p:cNvPr id="34" name="Rectangle 33"/>
          <p:cNvSpPr/>
          <p:nvPr/>
        </p:nvSpPr>
        <p:spPr>
          <a:xfrm>
            <a:off x="457200" y="2834639"/>
            <a:ext cx="11274552" cy="10972"/>
          </a:xfrm>
          <a:prstGeom prst="rect">
            <a:avLst/>
          </a:prstGeom>
          <a:solidFill>
            <a:srgbClr val="DFE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TextBox 34"/>
          <p:cNvSpPr txBox="1"/>
          <p:nvPr/>
        </p:nvSpPr>
        <p:spPr>
          <a:xfrm>
            <a:off x="566928" y="2834639"/>
            <a:ext cx="2148839" cy="420624"/>
          </a:xfrm>
          <a:prstGeom prst="rect">
            <a:avLst/>
          </a:prstGeom>
          <a:noFill/>
        </p:spPr>
        <p:txBody>
          <a:bodyPr wrap="square" lIns="0" rIns="0" tIns="25400" bIns="25400" anchor="ctr">
            <a:spAutoFit/>
          </a:bodyPr>
          <a:lstStyle/>
          <a:p>
            <a:pPr>
              <a:lnSpc>
                <a:spcPct val="100000"/>
              </a:lnSpc>
            </a:pPr>
            <a:r>
              <a:rPr sz="900" b="1">
                <a:solidFill>
                  <a:srgbClr val="2A3340"/>
                </a:solidFill>
                <a:latin typeface="Arial"/>
              </a:rPr>
              <a:t>Security testing in CI/CD</a:t>
            </a:r>
          </a:p>
        </p:txBody>
      </p:sp>
      <p:sp>
        <p:nvSpPr>
          <p:cNvPr id="36" name="TextBox 35"/>
          <p:cNvSpPr txBox="1"/>
          <p:nvPr/>
        </p:nvSpPr>
        <p:spPr>
          <a:xfrm>
            <a:off x="2898648" y="2834639"/>
            <a:ext cx="1691639"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Yes — zScan binary + SBOM</a:t>
            </a:r>
          </a:p>
        </p:txBody>
      </p:sp>
      <p:sp>
        <p:nvSpPr>
          <p:cNvPr id="37" name="TextBox 36"/>
          <p:cNvSpPr txBox="1"/>
          <p:nvPr/>
        </p:nvSpPr>
        <p:spPr>
          <a:xfrm>
            <a:off x="4773168" y="2834639"/>
            <a:ext cx="1325880"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Limited</a:t>
            </a:r>
          </a:p>
        </p:txBody>
      </p:sp>
      <p:sp>
        <p:nvSpPr>
          <p:cNvPr id="38" name="TextBox 37"/>
          <p:cNvSpPr txBox="1"/>
          <p:nvPr/>
        </p:nvSpPr>
        <p:spPr>
          <a:xfrm>
            <a:off x="6281928" y="2834639"/>
            <a:ext cx="1325880"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Limited</a:t>
            </a:r>
          </a:p>
        </p:txBody>
      </p:sp>
      <p:sp>
        <p:nvSpPr>
          <p:cNvPr id="39" name="TextBox 38"/>
          <p:cNvSpPr txBox="1"/>
          <p:nvPr/>
        </p:nvSpPr>
        <p:spPr>
          <a:xfrm>
            <a:off x="7790688" y="2834639"/>
            <a:ext cx="1170432"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No</a:t>
            </a:r>
          </a:p>
        </p:txBody>
      </p:sp>
      <p:sp>
        <p:nvSpPr>
          <p:cNvPr id="40" name="TextBox 39"/>
          <p:cNvSpPr txBox="1"/>
          <p:nvPr/>
        </p:nvSpPr>
        <p:spPr>
          <a:xfrm>
            <a:off x="9144000" y="2834639"/>
            <a:ext cx="1170432"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No</a:t>
            </a:r>
          </a:p>
        </p:txBody>
      </p:sp>
      <p:sp>
        <p:nvSpPr>
          <p:cNvPr id="41" name="TextBox 40"/>
          <p:cNvSpPr txBox="1"/>
          <p:nvPr/>
        </p:nvSpPr>
        <p:spPr>
          <a:xfrm>
            <a:off x="10497312" y="2834639"/>
            <a:ext cx="1161288"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Limited</a:t>
            </a:r>
          </a:p>
        </p:txBody>
      </p:sp>
      <p:sp>
        <p:nvSpPr>
          <p:cNvPr id="42" name="Rectangle 41"/>
          <p:cNvSpPr/>
          <p:nvPr/>
        </p:nvSpPr>
        <p:spPr>
          <a:xfrm>
            <a:off x="457200" y="3255263"/>
            <a:ext cx="11274552" cy="10972"/>
          </a:xfrm>
          <a:prstGeom prst="rect">
            <a:avLst/>
          </a:prstGeom>
          <a:solidFill>
            <a:srgbClr val="DFE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3" name="Rectangle 42"/>
          <p:cNvSpPr/>
          <p:nvPr/>
        </p:nvSpPr>
        <p:spPr>
          <a:xfrm>
            <a:off x="457200" y="3255263"/>
            <a:ext cx="11274552" cy="420624"/>
          </a:xfrm>
          <a:prstGeom prst="rect">
            <a:avLst/>
          </a:prstGeom>
          <a:solidFill>
            <a:srgbClr val="F7F8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4" name="TextBox 43"/>
          <p:cNvSpPr txBox="1"/>
          <p:nvPr/>
        </p:nvSpPr>
        <p:spPr>
          <a:xfrm>
            <a:off x="566928" y="3255263"/>
            <a:ext cx="2148839" cy="420624"/>
          </a:xfrm>
          <a:prstGeom prst="rect">
            <a:avLst/>
          </a:prstGeom>
          <a:noFill/>
        </p:spPr>
        <p:txBody>
          <a:bodyPr wrap="square" lIns="0" rIns="0" tIns="25400" bIns="25400" anchor="ctr">
            <a:spAutoFit/>
          </a:bodyPr>
          <a:lstStyle/>
          <a:p>
            <a:pPr>
              <a:lnSpc>
                <a:spcPct val="100000"/>
              </a:lnSpc>
            </a:pPr>
            <a:r>
              <a:rPr sz="900" b="1">
                <a:solidFill>
                  <a:srgbClr val="2A3340"/>
                </a:solidFill>
                <a:latin typeface="Arial"/>
              </a:rPr>
              <a:t>White-box key protection</a:t>
            </a:r>
          </a:p>
        </p:txBody>
      </p:sp>
      <p:sp>
        <p:nvSpPr>
          <p:cNvPr id="45" name="TextBox 44"/>
          <p:cNvSpPr txBox="1"/>
          <p:nvPr/>
        </p:nvSpPr>
        <p:spPr>
          <a:xfrm>
            <a:off x="2898648" y="3255263"/>
            <a:ext cx="1691639"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Yes — zKeyBox</a:t>
            </a:r>
          </a:p>
        </p:txBody>
      </p:sp>
      <p:sp>
        <p:nvSpPr>
          <p:cNvPr id="46" name="TextBox 45"/>
          <p:cNvSpPr txBox="1"/>
          <p:nvPr/>
        </p:nvSpPr>
        <p:spPr>
          <a:xfrm>
            <a:off x="4773168" y="3255263"/>
            <a:ext cx="1325880"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Partial</a:t>
            </a:r>
          </a:p>
        </p:txBody>
      </p:sp>
      <p:sp>
        <p:nvSpPr>
          <p:cNvPr id="47" name="TextBox 46"/>
          <p:cNvSpPr txBox="1"/>
          <p:nvPr/>
        </p:nvSpPr>
        <p:spPr>
          <a:xfrm>
            <a:off x="6281928" y="3255263"/>
            <a:ext cx="1325880"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Partial</a:t>
            </a:r>
          </a:p>
        </p:txBody>
      </p:sp>
      <p:sp>
        <p:nvSpPr>
          <p:cNvPr id="48" name="TextBox 47"/>
          <p:cNvSpPr txBox="1"/>
          <p:nvPr/>
        </p:nvSpPr>
        <p:spPr>
          <a:xfrm>
            <a:off x="7790688" y="3255263"/>
            <a:ext cx="1170432"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Yes — vKey core</a:t>
            </a:r>
          </a:p>
        </p:txBody>
      </p:sp>
      <p:sp>
        <p:nvSpPr>
          <p:cNvPr id="49" name="TextBox 48"/>
          <p:cNvSpPr txBox="1"/>
          <p:nvPr/>
        </p:nvSpPr>
        <p:spPr>
          <a:xfrm>
            <a:off x="9144000" y="3255263"/>
            <a:ext cx="1170432"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Partial</a:t>
            </a:r>
          </a:p>
        </p:txBody>
      </p:sp>
      <p:sp>
        <p:nvSpPr>
          <p:cNvPr id="50" name="TextBox 49"/>
          <p:cNvSpPr txBox="1"/>
          <p:nvPr/>
        </p:nvSpPr>
        <p:spPr>
          <a:xfrm>
            <a:off x="10497312" y="3255263"/>
            <a:ext cx="1161288"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Partial</a:t>
            </a:r>
          </a:p>
        </p:txBody>
      </p:sp>
      <p:sp>
        <p:nvSpPr>
          <p:cNvPr id="51" name="Rectangle 50"/>
          <p:cNvSpPr/>
          <p:nvPr/>
        </p:nvSpPr>
        <p:spPr>
          <a:xfrm>
            <a:off x="457200" y="3675887"/>
            <a:ext cx="11274552" cy="10972"/>
          </a:xfrm>
          <a:prstGeom prst="rect">
            <a:avLst/>
          </a:prstGeom>
          <a:solidFill>
            <a:srgbClr val="DFE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2" name="TextBox 51"/>
          <p:cNvSpPr txBox="1"/>
          <p:nvPr/>
        </p:nvSpPr>
        <p:spPr>
          <a:xfrm>
            <a:off x="566928" y="3675887"/>
            <a:ext cx="2148839" cy="420624"/>
          </a:xfrm>
          <a:prstGeom prst="rect">
            <a:avLst/>
          </a:prstGeom>
          <a:noFill/>
        </p:spPr>
        <p:txBody>
          <a:bodyPr wrap="square" lIns="0" rIns="0" tIns="25400" bIns="25400" anchor="ctr">
            <a:spAutoFit/>
          </a:bodyPr>
          <a:lstStyle/>
          <a:p>
            <a:pPr>
              <a:lnSpc>
                <a:spcPct val="100000"/>
              </a:lnSpc>
            </a:pPr>
            <a:r>
              <a:rPr sz="900" b="1">
                <a:solidFill>
                  <a:srgbClr val="2A3340"/>
                </a:solidFill>
                <a:latin typeface="Arial"/>
              </a:rPr>
              <a:t>Device-side threat intelligence</a:t>
            </a:r>
          </a:p>
        </p:txBody>
      </p:sp>
      <p:sp>
        <p:nvSpPr>
          <p:cNvPr id="53" name="TextBox 52"/>
          <p:cNvSpPr txBox="1"/>
          <p:nvPr/>
        </p:nvSpPr>
        <p:spPr>
          <a:xfrm>
            <a:off x="2898648" y="3675887"/>
            <a:ext cx="1691639"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Yes — zLabs + on-device ML</a:t>
            </a:r>
          </a:p>
        </p:txBody>
      </p:sp>
      <p:sp>
        <p:nvSpPr>
          <p:cNvPr id="54" name="TextBox 53"/>
          <p:cNvSpPr txBox="1"/>
          <p:nvPr/>
        </p:nvSpPr>
        <p:spPr>
          <a:xfrm>
            <a:off x="4773168" y="3675887"/>
            <a:ext cx="1325880"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Rules-based</a:t>
            </a:r>
          </a:p>
        </p:txBody>
      </p:sp>
      <p:sp>
        <p:nvSpPr>
          <p:cNvPr id="55" name="TextBox 54"/>
          <p:cNvSpPr txBox="1"/>
          <p:nvPr/>
        </p:nvSpPr>
        <p:spPr>
          <a:xfrm>
            <a:off x="6281928" y="3675887"/>
            <a:ext cx="1325880"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Rules + signals</a:t>
            </a:r>
          </a:p>
        </p:txBody>
      </p:sp>
      <p:sp>
        <p:nvSpPr>
          <p:cNvPr id="56" name="TextBox 55"/>
          <p:cNvSpPr txBox="1"/>
          <p:nvPr/>
        </p:nvSpPr>
        <p:spPr>
          <a:xfrm>
            <a:off x="7790688" y="3675887"/>
            <a:ext cx="1170432"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Limited</a:t>
            </a:r>
          </a:p>
        </p:txBody>
      </p:sp>
      <p:sp>
        <p:nvSpPr>
          <p:cNvPr id="57" name="TextBox 56"/>
          <p:cNvSpPr txBox="1"/>
          <p:nvPr/>
        </p:nvSpPr>
        <p:spPr>
          <a:xfrm>
            <a:off x="9144000" y="3675887"/>
            <a:ext cx="1170432"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Limited</a:t>
            </a:r>
          </a:p>
        </p:txBody>
      </p:sp>
      <p:sp>
        <p:nvSpPr>
          <p:cNvPr id="58" name="TextBox 57"/>
          <p:cNvSpPr txBox="1"/>
          <p:nvPr/>
        </p:nvSpPr>
        <p:spPr>
          <a:xfrm>
            <a:off x="10497312" y="3675887"/>
            <a:ext cx="1161288"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Limited</a:t>
            </a:r>
          </a:p>
        </p:txBody>
      </p:sp>
      <p:sp>
        <p:nvSpPr>
          <p:cNvPr id="59" name="Rectangle 58"/>
          <p:cNvSpPr/>
          <p:nvPr/>
        </p:nvSpPr>
        <p:spPr>
          <a:xfrm>
            <a:off x="457200" y="4096511"/>
            <a:ext cx="11274552" cy="10972"/>
          </a:xfrm>
          <a:prstGeom prst="rect">
            <a:avLst/>
          </a:prstGeom>
          <a:solidFill>
            <a:srgbClr val="DFE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0" name="Rectangle 59"/>
          <p:cNvSpPr/>
          <p:nvPr/>
        </p:nvSpPr>
        <p:spPr>
          <a:xfrm>
            <a:off x="457200" y="4096511"/>
            <a:ext cx="11274552" cy="420624"/>
          </a:xfrm>
          <a:prstGeom prst="rect">
            <a:avLst/>
          </a:prstGeom>
          <a:solidFill>
            <a:srgbClr val="F7F8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1" name="TextBox 60"/>
          <p:cNvSpPr txBox="1"/>
          <p:nvPr/>
        </p:nvSpPr>
        <p:spPr>
          <a:xfrm>
            <a:off x="566928" y="4096511"/>
            <a:ext cx="2148839" cy="420624"/>
          </a:xfrm>
          <a:prstGeom prst="rect">
            <a:avLst/>
          </a:prstGeom>
          <a:noFill/>
        </p:spPr>
        <p:txBody>
          <a:bodyPr wrap="square" lIns="0" rIns="0" tIns="25400" bIns="25400" anchor="ctr">
            <a:spAutoFit/>
          </a:bodyPr>
          <a:lstStyle/>
          <a:p>
            <a:pPr>
              <a:lnSpc>
                <a:spcPct val="100000"/>
              </a:lnSpc>
            </a:pPr>
            <a:r>
              <a:rPr sz="900" b="1">
                <a:solidFill>
                  <a:srgbClr val="2A3340"/>
                </a:solidFill>
                <a:latin typeface="Arial"/>
              </a:rPr>
              <a:t>Unified console across modules</a:t>
            </a:r>
          </a:p>
        </p:txBody>
      </p:sp>
      <p:sp>
        <p:nvSpPr>
          <p:cNvPr id="62" name="TextBox 61"/>
          <p:cNvSpPr txBox="1"/>
          <p:nvPr/>
        </p:nvSpPr>
        <p:spPr>
          <a:xfrm>
            <a:off x="2898648" y="4096511"/>
            <a:ext cx="1691639"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Yes — zConsole</a:t>
            </a:r>
          </a:p>
        </p:txBody>
      </p:sp>
      <p:sp>
        <p:nvSpPr>
          <p:cNvPr id="63" name="TextBox 62"/>
          <p:cNvSpPr txBox="1"/>
          <p:nvPr/>
        </p:nvSpPr>
        <p:spPr>
          <a:xfrm>
            <a:off x="4773168" y="4096511"/>
            <a:ext cx="1325880"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Multiple consoles</a:t>
            </a:r>
          </a:p>
        </p:txBody>
      </p:sp>
      <p:sp>
        <p:nvSpPr>
          <p:cNvPr id="64" name="TextBox 63"/>
          <p:cNvSpPr txBox="1"/>
          <p:nvPr/>
        </p:nvSpPr>
        <p:spPr>
          <a:xfrm>
            <a:off x="6281928" y="4096511"/>
            <a:ext cx="1325880"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Yes</a:t>
            </a:r>
          </a:p>
        </p:txBody>
      </p:sp>
      <p:sp>
        <p:nvSpPr>
          <p:cNvPr id="65" name="TextBox 64"/>
          <p:cNvSpPr txBox="1"/>
          <p:nvPr/>
        </p:nvSpPr>
        <p:spPr>
          <a:xfrm>
            <a:off x="7790688" y="4096511"/>
            <a:ext cx="1170432"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Yes</a:t>
            </a:r>
          </a:p>
        </p:txBody>
      </p:sp>
      <p:sp>
        <p:nvSpPr>
          <p:cNvPr id="66" name="TextBox 65"/>
          <p:cNvSpPr txBox="1"/>
          <p:nvPr/>
        </p:nvSpPr>
        <p:spPr>
          <a:xfrm>
            <a:off x="9144000" y="4096511"/>
            <a:ext cx="1170432"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Yes</a:t>
            </a:r>
          </a:p>
        </p:txBody>
      </p:sp>
      <p:sp>
        <p:nvSpPr>
          <p:cNvPr id="67" name="TextBox 66"/>
          <p:cNvSpPr txBox="1"/>
          <p:nvPr/>
        </p:nvSpPr>
        <p:spPr>
          <a:xfrm>
            <a:off x="10497312" y="4096511"/>
            <a:ext cx="1161288"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Yes</a:t>
            </a:r>
          </a:p>
        </p:txBody>
      </p:sp>
      <p:sp>
        <p:nvSpPr>
          <p:cNvPr id="68" name="Rectangle 67"/>
          <p:cNvSpPr/>
          <p:nvPr/>
        </p:nvSpPr>
        <p:spPr>
          <a:xfrm>
            <a:off x="457200" y="4517136"/>
            <a:ext cx="11274552" cy="10972"/>
          </a:xfrm>
          <a:prstGeom prst="rect">
            <a:avLst/>
          </a:prstGeom>
          <a:solidFill>
            <a:srgbClr val="DFE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9" name="TextBox 68"/>
          <p:cNvSpPr txBox="1"/>
          <p:nvPr/>
        </p:nvSpPr>
        <p:spPr>
          <a:xfrm>
            <a:off x="566928" y="4517136"/>
            <a:ext cx="2148839" cy="420624"/>
          </a:xfrm>
          <a:prstGeom prst="rect">
            <a:avLst/>
          </a:prstGeom>
          <a:noFill/>
        </p:spPr>
        <p:txBody>
          <a:bodyPr wrap="square" lIns="0" rIns="0" tIns="25400" bIns="25400" anchor="ctr">
            <a:spAutoFit/>
          </a:bodyPr>
          <a:lstStyle/>
          <a:p>
            <a:pPr>
              <a:lnSpc>
                <a:spcPct val="100000"/>
              </a:lnSpc>
            </a:pPr>
            <a:r>
              <a:rPr sz="900" b="1">
                <a:solidFill>
                  <a:srgbClr val="2A3340"/>
                </a:solidFill>
                <a:latin typeface="Arial"/>
              </a:rPr>
              <a:t>MTD (device) from same vendor</a:t>
            </a:r>
          </a:p>
        </p:txBody>
      </p:sp>
      <p:sp>
        <p:nvSpPr>
          <p:cNvPr id="70" name="TextBox 69"/>
          <p:cNvSpPr txBox="1"/>
          <p:nvPr/>
        </p:nvSpPr>
        <p:spPr>
          <a:xfrm>
            <a:off x="2898648" y="4517136"/>
            <a:ext cx="1691639"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Yes — Zimperium MTD</a:t>
            </a:r>
          </a:p>
        </p:txBody>
      </p:sp>
      <p:sp>
        <p:nvSpPr>
          <p:cNvPr id="71" name="TextBox 70"/>
          <p:cNvSpPr txBox="1"/>
          <p:nvPr/>
        </p:nvSpPr>
        <p:spPr>
          <a:xfrm>
            <a:off x="4773168" y="4517136"/>
            <a:ext cx="1325880"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No</a:t>
            </a:r>
          </a:p>
        </p:txBody>
      </p:sp>
      <p:sp>
        <p:nvSpPr>
          <p:cNvPr id="72" name="TextBox 71"/>
          <p:cNvSpPr txBox="1"/>
          <p:nvPr/>
        </p:nvSpPr>
        <p:spPr>
          <a:xfrm>
            <a:off x="6281928" y="4517136"/>
            <a:ext cx="1325880"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No</a:t>
            </a:r>
          </a:p>
        </p:txBody>
      </p:sp>
      <p:sp>
        <p:nvSpPr>
          <p:cNvPr id="73" name="TextBox 72"/>
          <p:cNvSpPr txBox="1"/>
          <p:nvPr/>
        </p:nvSpPr>
        <p:spPr>
          <a:xfrm>
            <a:off x="7790688" y="4517136"/>
            <a:ext cx="1170432"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No</a:t>
            </a:r>
          </a:p>
        </p:txBody>
      </p:sp>
      <p:sp>
        <p:nvSpPr>
          <p:cNvPr id="74" name="TextBox 73"/>
          <p:cNvSpPr txBox="1"/>
          <p:nvPr/>
        </p:nvSpPr>
        <p:spPr>
          <a:xfrm>
            <a:off x="9144000" y="4517136"/>
            <a:ext cx="1170432"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No</a:t>
            </a:r>
          </a:p>
        </p:txBody>
      </p:sp>
      <p:sp>
        <p:nvSpPr>
          <p:cNvPr id="75" name="TextBox 74"/>
          <p:cNvSpPr txBox="1"/>
          <p:nvPr/>
        </p:nvSpPr>
        <p:spPr>
          <a:xfrm>
            <a:off x="10497312" y="4517136"/>
            <a:ext cx="1161288"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No</a:t>
            </a:r>
          </a:p>
        </p:txBody>
      </p:sp>
      <p:sp>
        <p:nvSpPr>
          <p:cNvPr id="76" name="Rectangle 75"/>
          <p:cNvSpPr/>
          <p:nvPr/>
        </p:nvSpPr>
        <p:spPr>
          <a:xfrm>
            <a:off x="457200" y="4937759"/>
            <a:ext cx="11274552" cy="10972"/>
          </a:xfrm>
          <a:prstGeom prst="rect">
            <a:avLst/>
          </a:prstGeom>
          <a:solidFill>
            <a:srgbClr val="DFE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7" name="Rectangle 76"/>
          <p:cNvSpPr/>
          <p:nvPr/>
        </p:nvSpPr>
        <p:spPr>
          <a:xfrm>
            <a:off x="457200" y="4937759"/>
            <a:ext cx="11274552" cy="420624"/>
          </a:xfrm>
          <a:prstGeom prst="rect">
            <a:avLst/>
          </a:prstGeom>
          <a:solidFill>
            <a:srgbClr val="F7F8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8" name="TextBox 77"/>
          <p:cNvSpPr txBox="1"/>
          <p:nvPr/>
        </p:nvSpPr>
        <p:spPr>
          <a:xfrm>
            <a:off x="566928" y="4937759"/>
            <a:ext cx="2148839" cy="420624"/>
          </a:xfrm>
          <a:prstGeom prst="rect">
            <a:avLst/>
          </a:prstGeom>
          <a:noFill/>
        </p:spPr>
        <p:txBody>
          <a:bodyPr wrap="square" lIns="0" rIns="0" tIns="25400" bIns="25400" anchor="ctr">
            <a:spAutoFit/>
          </a:bodyPr>
          <a:lstStyle/>
          <a:p>
            <a:pPr>
              <a:lnSpc>
                <a:spcPct val="100000"/>
              </a:lnSpc>
            </a:pPr>
            <a:r>
              <a:rPr sz="900" b="1">
                <a:solidFill>
                  <a:srgbClr val="2A3340"/>
                </a:solidFill>
                <a:latin typeface="Arial"/>
              </a:rPr>
              <a:t>Indonesia-hosted management plane</a:t>
            </a:r>
          </a:p>
        </p:txBody>
      </p:sp>
      <p:sp>
        <p:nvSpPr>
          <p:cNvPr id="79" name="TextBox 78"/>
          <p:cNvSpPr txBox="1"/>
          <p:nvPr/>
        </p:nvSpPr>
        <p:spPr>
          <a:xfrm>
            <a:off x="2898648" y="4937759"/>
            <a:ext cx="1691639"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Yes — ID data centre</a:t>
            </a:r>
          </a:p>
        </p:txBody>
      </p:sp>
      <p:sp>
        <p:nvSpPr>
          <p:cNvPr id="80" name="TextBox 79"/>
          <p:cNvSpPr txBox="1"/>
          <p:nvPr/>
        </p:nvSpPr>
        <p:spPr>
          <a:xfrm>
            <a:off x="4773168" y="4937759"/>
            <a:ext cx="1325880"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Not offered locally</a:t>
            </a:r>
          </a:p>
        </p:txBody>
      </p:sp>
      <p:sp>
        <p:nvSpPr>
          <p:cNvPr id="81" name="TextBox 80"/>
          <p:cNvSpPr txBox="1"/>
          <p:nvPr/>
        </p:nvSpPr>
        <p:spPr>
          <a:xfrm>
            <a:off x="6281928" y="4937759"/>
            <a:ext cx="1325880"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Not offered locally</a:t>
            </a:r>
          </a:p>
        </p:txBody>
      </p:sp>
      <p:sp>
        <p:nvSpPr>
          <p:cNvPr id="82" name="TextBox 81"/>
          <p:cNvSpPr txBox="1"/>
          <p:nvPr/>
        </p:nvSpPr>
        <p:spPr>
          <a:xfrm>
            <a:off x="7790688" y="4937759"/>
            <a:ext cx="1170432"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Regional</a:t>
            </a:r>
          </a:p>
        </p:txBody>
      </p:sp>
      <p:sp>
        <p:nvSpPr>
          <p:cNvPr id="83" name="TextBox 82"/>
          <p:cNvSpPr txBox="1"/>
          <p:nvPr/>
        </p:nvSpPr>
        <p:spPr>
          <a:xfrm>
            <a:off x="9144000" y="4937759"/>
            <a:ext cx="1170432"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Not offered locally</a:t>
            </a:r>
          </a:p>
        </p:txBody>
      </p:sp>
      <p:sp>
        <p:nvSpPr>
          <p:cNvPr id="84" name="TextBox 83"/>
          <p:cNvSpPr txBox="1"/>
          <p:nvPr/>
        </p:nvSpPr>
        <p:spPr>
          <a:xfrm>
            <a:off x="10497312" y="4937759"/>
            <a:ext cx="1161288" cy="420624"/>
          </a:xfrm>
          <a:prstGeom prst="rect">
            <a:avLst/>
          </a:prstGeom>
          <a:noFill/>
        </p:spPr>
        <p:txBody>
          <a:bodyPr wrap="square" lIns="0" rIns="0" tIns="25400" bIns="25400" anchor="ctr">
            <a:spAutoFit/>
          </a:bodyPr>
          <a:lstStyle/>
          <a:p>
            <a:pPr>
              <a:lnSpc>
                <a:spcPct val="100000"/>
              </a:lnSpc>
            </a:pPr>
            <a:r>
              <a:rPr sz="900" b="0">
                <a:solidFill>
                  <a:srgbClr val="2A3340"/>
                </a:solidFill>
                <a:latin typeface="Arial"/>
              </a:rPr>
              <a:t>Not offered locally</a:t>
            </a:r>
          </a:p>
        </p:txBody>
      </p:sp>
      <p:sp>
        <p:nvSpPr>
          <p:cNvPr id="85" name="Rectangle 84"/>
          <p:cNvSpPr/>
          <p:nvPr/>
        </p:nvSpPr>
        <p:spPr>
          <a:xfrm>
            <a:off x="457200" y="5358383"/>
            <a:ext cx="11274552" cy="10972"/>
          </a:xfrm>
          <a:prstGeom prst="rect">
            <a:avLst/>
          </a:prstGeom>
          <a:solidFill>
            <a:srgbClr val="DFE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6" name="TextBox 85"/>
          <p:cNvSpPr txBox="1"/>
          <p:nvPr/>
        </p:nvSpPr>
        <p:spPr>
          <a:xfrm>
            <a:off x="457200" y="5468112"/>
            <a:ext cx="11247120" cy="731520"/>
          </a:xfrm>
          <a:prstGeom prst="rect">
            <a:avLst/>
          </a:prstGeom>
          <a:noFill/>
        </p:spPr>
        <p:txBody>
          <a:bodyPr wrap="square" anchor="t" lIns="0" rIns="0" tIns="0" bIns="0">
            <a:spAutoFit/>
          </a:bodyPr>
          <a:lstStyle/>
          <a:p>
            <a:pPr algn="l">
              <a:lnSpc>
                <a:spcPct val="120000"/>
              </a:lnSpc>
              <a:spcAft>
                <a:spcPts val="300"/>
              </a:spcAft>
            </a:pPr>
            <a:r>
              <a:rPr sz="1100" b="1">
                <a:solidFill>
                  <a:srgbClr val="0B1220"/>
                </a:solidFill>
                <a:latin typeface="Arial"/>
              </a:rPr>
              <a:t>Positioning in one line:</a:t>
            </a:r>
          </a:p>
          <a:p>
            <a:pPr algn="l">
              <a:lnSpc>
                <a:spcPct val="120000"/>
              </a:lnSpc>
              <a:spcAft>
                <a:spcPts val="0"/>
              </a:spcAft>
            </a:pPr>
            <a:r>
              <a:rPr sz="1050" b="0">
                <a:solidFill>
                  <a:srgbClr val="5B6574"/>
                </a:solidFill>
                <a:latin typeface="Arial"/>
              </a:rPr>
              <a:t>Point tools protect one stage of the lifecycle. MAPS covers testing, hardening, key protection and runtime in a single platform — and Zimperium is the only vendor in this set that also secures the device with MTD, giving Indonesian banks one supplier, one console and one support path.</a:t>
            </a:r>
          </a:p>
        </p:txBody>
      </p:sp>
      <p:sp>
        <p:nvSpPr>
          <p:cNvPr id="87" name="TextBox 86"/>
          <p:cNvSpPr txBox="1"/>
          <p:nvPr/>
        </p:nvSpPr>
        <p:spPr>
          <a:xfrm>
            <a:off x="457200" y="6199632"/>
            <a:ext cx="10972800" cy="274320"/>
          </a:xfrm>
          <a:prstGeom prst="rect">
            <a:avLst/>
          </a:prstGeom>
          <a:noFill/>
        </p:spPr>
        <p:txBody>
          <a:bodyPr wrap="square" anchor="t" lIns="0" rIns="0" tIns="0" bIns="0">
            <a:spAutoFit/>
          </a:bodyPr>
          <a:lstStyle/>
          <a:p>
            <a:pPr algn="l">
              <a:lnSpc>
                <a:spcPct val="100000"/>
              </a:lnSpc>
              <a:spcAft>
                <a:spcPts val="0"/>
              </a:spcAft>
            </a:pPr>
            <a:r>
              <a:rPr sz="800" b="0">
                <a:solidFill>
                  <a:srgbClr val="9AA4B2"/>
                </a:solidFill>
                <a:latin typeface="Arial"/>
              </a:rPr>
              <a:t>Comparison reflects publicly available vendor positioning and SecureCentral field experience as at the date of this deck. Verify current vendor capability before external use.</a:t>
            </a:r>
          </a:p>
        </p:txBody>
      </p:sp>
      <p:sp>
        <p:nvSpPr>
          <p:cNvPr id="88" name="TextBox 87"/>
          <p:cNvSpPr txBox="1"/>
          <p:nvPr/>
        </p:nvSpPr>
        <p:spPr>
          <a:xfrm>
            <a:off x="566928" y="6428232"/>
            <a:ext cx="7772400" cy="228600"/>
          </a:xfrm>
          <a:prstGeom prst="rect">
            <a:avLst/>
          </a:prstGeom>
          <a:noFill/>
        </p:spPr>
        <p:txBody>
          <a:bodyPr wrap="square" anchor="t" lIns="0" rIns="0" tIns="0" bIns="0">
            <a:spAutoFit/>
          </a:bodyPr>
          <a:lstStyle/>
          <a:p>
            <a:pPr algn="l">
              <a:lnSpc>
                <a:spcPct val="100000"/>
              </a:lnSpc>
              <a:spcAft>
                <a:spcPts val="0"/>
              </a:spcAft>
            </a:pPr>
            <a:r>
              <a:rPr sz="850" b="0">
                <a:solidFill>
                  <a:srgbClr val="7B8696"/>
                </a:solidFill>
                <a:latin typeface="Arial"/>
              </a:rPr>
              <a:t>SecureCentral — Authorised Zimperium Partner for Asia Pacific  |  Confidential</a:t>
            </a:r>
          </a:p>
        </p:txBody>
      </p:sp>
      <p:sp>
        <p:nvSpPr>
          <p:cNvPr id="89" name="TextBox 88"/>
          <p:cNvSpPr txBox="1"/>
          <p:nvPr/>
        </p:nvSpPr>
        <p:spPr>
          <a:xfrm>
            <a:off x="11064240" y="6428232"/>
            <a:ext cx="548640" cy="228600"/>
          </a:xfrm>
          <a:prstGeom prst="rect">
            <a:avLst/>
          </a:prstGeom>
          <a:noFill/>
        </p:spPr>
        <p:txBody>
          <a:bodyPr wrap="square" anchor="t" lIns="0" rIns="0" tIns="0" bIns="0">
            <a:spAutoFit/>
          </a:bodyPr>
          <a:lstStyle/>
          <a:p>
            <a:pPr algn="r">
              <a:lnSpc>
                <a:spcPct val="100000"/>
              </a:lnSpc>
              <a:spcAft>
                <a:spcPts val="0"/>
              </a:spcAft>
            </a:pPr>
            <a:r>
              <a:rPr sz="900" b="1">
                <a:solidFill>
                  <a:srgbClr val="7B8696"/>
                </a:solidFill>
                <a:latin typeface="Arial"/>
              </a:rPr>
              <a:t>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0"/>
            <a:ext cx="12191695" cy="1170432"/>
          </a:xfrm>
          <a:prstGeom prst="rect">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ectangle 3"/>
          <p:cNvSpPr/>
          <p:nvPr/>
        </p:nvSpPr>
        <p:spPr>
          <a:xfrm>
            <a:off x="0" y="1170432"/>
            <a:ext cx="12191695" cy="41148"/>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566928" y="201168"/>
            <a:ext cx="8778240" cy="274320"/>
          </a:xfrm>
          <a:prstGeom prst="rect">
            <a:avLst/>
          </a:prstGeom>
          <a:noFill/>
        </p:spPr>
        <p:txBody>
          <a:bodyPr wrap="square" anchor="t" lIns="0" rIns="0" tIns="0" bIns="0">
            <a:spAutoFit/>
          </a:bodyPr>
          <a:lstStyle/>
          <a:p>
            <a:pPr algn="l">
              <a:lnSpc>
                <a:spcPct val="100000"/>
              </a:lnSpc>
              <a:spcAft>
                <a:spcPts val="0"/>
              </a:spcAft>
            </a:pPr>
            <a:r>
              <a:rPr sz="1050" b="1">
                <a:solidFill>
                  <a:srgbClr val="FF4C15"/>
                </a:solidFill>
                <a:latin typeface="Arial"/>
              </a:rPr>
              <a:t>COMPETITIVE BATTLE CARD</a:t>
            </a:r>
          </a:p>
        </p:txBody>
      </p:sp>
      <p:sp>
        <p:nvSpPr>
          <p:cNvPr id="6" name="TextBox 5"/>
          <p:cNvSpPr txBox="1"/>
          <p:nvPr/>
        </p:nvSpPr>
        <p:spPr>
          <a:xfrm>
            <a:off x="566928" y="420624"/>
            <a:ext cx="8915400" cy="502920"/>
          </a:xfrm>
          <a:prstGeom prst="rect">
            <a:avLst/>
          </a:prstGeom>
          <a:noFill/>
        </p:spPr>
        <p:txBody>
          <a:bodyPr wrap="square" anchor="t" lIns="0" rIns="0" tIns="0" bIns="0">
            <a:spAutoFit/>
          </a:bodyPr>
          <a:lstStyle/>
          <a:p>
            <a:pPr algn="l">
              <a:lnSpc>
                <a:spcPct val="100000"/>
              </a:lnSpc>
              <a:spcAft>
                <a:spcPts val="0"/>
              </a:spcAft>
            </a:pPr>
            <a:r>
              <a:rPr sz="2300" b="1">
                <a:solidFill>
                  <a:srgbClr val="0B1220"/>
                </a:solidFill>
                <a:latin typeface="Arial"/>
              </a:rPr>
              <a:t>Head-to-head talk tracks</a:t>
            </a:r>
          </a:p>
        </p:txBody>
      </p:sp>
      <p:sp>
        <p:nvSpPr>
          <p:cNvPr id="7" name="TextBox 6"/>
          <p:cNvSpPr txBox="1"/>
          <p:nvPr/>
        </p:nvSpPr>
        <p:spPr>
          <a:xfrm>
            <a:off x="566928" y="914400"/>
            <a:ext cx="8961120" cy="274320"/>
          </a:xfrm>
          <a:prstGeom prst="rect">
            <a:avLst/>
          </a:prstGeom>
          <a:noFill/>
        </p:spPr>
        <p:txBody>
          <a:bodyPr wrap="square" anchor="t" lIns="0" rIns="0" tIns="0" bIns="0">
            <a:spAutoFit/>
          </a:bodyPr>
          <a:lstStyle/>
          <a:p>
            <a:pPr algn="l">
              <a:lnSpc>
                <a:spcPct val="100000"/>
              </a:lnSpc>
              <a:spcAft>
                <a:spcPts val="0"/>
              </a:spcAft>
            </a:pPr>
            <a:r>
              <a:rPr sz="1150" b="0">
                <a:solidFill>
                  <a:srgbClr val="5B6574"/>
                </a:solidFill>
                <a:latin typeface="Arial"/>
              </a:rPr>
              <a:t>How to win the conversation when each competitor is in the deal</a:t>
            </a:r>
          </a:p>
        </p:txBody>
      </p:sp>
      <p:pic>
        <p:nvPicPr>
          <p:cNvPr id="8" name="Picture 7" descr="zimp_dark.png"/>
          <p:cNvPicPr>
            <a:picLocks noChangeAspect="1"/>
          </p:cNvPicPr>
          <p:nvPr/>
        </p:nvPicPr>
        <p:blipFill>
          <a:blip r:embed="rId2"/>
          <a:stretch>
            <a:fillRect/>
          </a:stretch>
        </p:blipFill>
        <p:spPr>
          <a:xfrm>
            <a:off x="9646920" y="310896"/>
            <a:ext cx="1570008" cy="237744"/>
          </a:xfrm>
          <a:prstGeom prst="rect">
            <a:avLst/>
          </a:prstGeom>
        </p:spPr>
      </p:pic>
      <p:pic>
        <p:nvPicPr>
          <p:cNvPr id="9" name="Picture 8" descr="sc_logo_light.png"/>
          <p:cNvPicPr>
            <a:picLocks noChangeAspect="1"/>
          </p:cNvPicPr>
          <p:nvPr/>
        </p:nvPicPr>
        <p:blipFill>
          <a:blip r:embed="rId3"/>
          <a:stretch>
            <a:fillRect/>
          </a:stretch>
        </p:blipFill>
        <p:spPr>
          <a:xfrm>
            <a:off x="9646920" y="658368"/>
            <a:ext cx="1629125" cy="274320"/>
          </a:xfrm>
          <a:prstGeom prst="rect">
            <a:avLst/>
          </a:prstGeom>
        </p:spPr>
      </p:pic>
      <p:sp>
        <p:nvSpPr>
          <p:cNvPr id="10" name="Rounded Rectangle 9"/>
          <p:cNvSpPr/>
          <p:nvPr/>
        </p:nvSpPr>
        <p:spPr>
          <a:xfrm>
            <a:off x="566928" y="1572768"/>
            <a:ext cx="3493008" cy="2121408"/>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ectangle 10"/>
          <p:cNvSpPr/>
          <p:nvPr/>
        </p:nvSpPr>
        <p:spPr>
          <a:xfrm>
            <a:off x="566928" y="1572768"/>
            <a:ext cx="3493008" cy="45720"/>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795528" y="1773936"/>
            <a:ext cx="3017520" cy="274320"/>
          </a:xfrm>
          <a:prstGeom prst="rect">
            <a:avLst/>
          </a:prstGeom>
          <a:noFill/>
        </p:spPr>
        <p:txBody>
          <a:bodyPr wrap="square" anchor="t" lIns="0" rIns="0" tIns="0" bIns="0">
            <a:spAutoFit/>
          </a:bodyPr>
          <a:lstStyle/>
          <a:p>
            <a:pPr algn="l">
              <a:lnSpc>
                <a:spcPct val="100000"/>
              </a:lnSpc>
              <a:spcAft>
                <a:spcPts val="0"/>
              </a:spcAft>
            </a:pPr>
            <a:r>
              <a:rPr sz="1450" b="1">
                <a:solidFill>
                  <a:srgbClr val="0B1220"/>
                </a:solidFill>
                <a:latin typeface="Arial"/>
              </a:rPr>
              <a:t>Guardsquare</a:t>
            </a:r>
          </a:p>
        </p:txBody>
      </p:sp>
      <p:sp>
        <p:nvSpPr>
          <p:cNvPr id="13" name="TextBox 12"/>
          <p:cNvSpPr txBox="1"/>
          <p:nvPr/>
        </p:nvSpPr>
        <p:spPr>
          <a:xfrm>
            <a:off x="795528" y="2103120"/>
            <a:ext cx="3063240" cy="411480"/>
          </a:xfrm>
          <a:prstGeom prst="rect">
            <a:avLst/>
          </a:prstGeom>
          <a:noFill/>
        </p:spPr>
        <p:txBody>
          <a:bodyPr wrap="square" anchor="t" lIns="0" rIns="0" tIns="0" bIns="0">
            <a:spAutoFit/>
          </a:bodyPr>
          <a:lstStyle/>
          <a:p>
            <a:pPr algn="l">
              <a:lnSpc>
                <a:spcPct val="115000"/>
              </a:lnSpc>
              <a:spcAft>
                <a:spcPts val="0"/>
              </a:spcAft>
            </a:pPr>
            <a:r>
              <a:rPr sz="950" b="0">
                <a:solidFill>
                  <a:srgbClr val="5B6574"/>
                </a:solidFill>
                <a:latin typeface="Arial"/>
              </a:rPr>
              <a:t>Their pitch: Strong obfuscation heritage (DexGuard / iXGuard).</a:t>
            </a:r>
          </a:p>
        </p:txBody>
      </p:sp>
      <p:sp>
        <p:nvSpPr>
          <p:cNvPr id="14" name="Rectangle 13"/>
          <p:cNvSpPr/>
          <p:nvPr/>
        </p:nvSpPr>
        <p:spPr>
          <a:xfrm>
            <a:off x="795528" y="2542032"/>
            <a:ext cx="548640" cy="27432"/>
          </a:xfrm>
          <a:prstGeom prst="rect">
            <a:avLst/>
          </a:prstGeom>
          <a:solidFill>
            <a:srgbClr val="E3E7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795528" y="2670048"/>
            <a:ext cx="3063240" cy="914400"/>
          </a:xfrm>
          <a:prstGeom prst="rect">
            <a:avLst/>
          </a:prstGeom>
          <a:noFill/>
        </p:spPr>
        <p:txBody>
          <a:bodyPr wrap="square" anchor="t" lIns="0" rIns="0" tIns="0" bIns="0">
            <a:spAutoFit/>
          </a:bodyPr>
          <a:lstStyle/>
          <a:p>
            <a:pPr algn="l">
              <a:lnSpc>
                <a:spcPct val="115000"/>
              </a:lnSpc>
              <a:spcAft>
                <a:spcPts val="0"/>
              </a:spcAft>
            </a:pPr>
            <a:r>
              <a:rPr sz="950" b="1">
                <a:solidFill>
                  <a:srgbClr val="FF4C15"/>
                </a:solidFill>
                <a:latin typeface="Arial"/>
              </a:rPr>
              <a:t>We say: </a:t>
            </a:r>
          </a:p>
        </p:txBody>
      </p:sp>
      <p:sp>
        <p:nvSpPr>
          <p:cNvPr id="16" name="TextBox 15"/>
          <p:cNvSpPr txBox="1"/>
          <p:nvPr/>
        </p:nvSpPr>
        <p:spPr>
          <a:xfrm>
            <a:off x="1298448" y="2670048"/>
            <a:ext cx="2560320" cy="914400"/>
          </a:xfrm>
          <a:prstGeom prst="rect">
            <a:avLst/>
          </a:prstGeom>
          <a:noFill/>
        </p:spPr>
        <p:txBody>
          <a:bodyPr wrap="square" anchor="t" lIns="0" rIns="0" tIns="0" bIns="0">
            <a:spAutoFit/>
          </a:bodyPr>
          <a:lstStyle/>
          <a:p>
            <a:pPr algn="l">
              <a:lnSpc>
                <a:spcPct val="115000"/>
              </a:lnSpc>
              <a:spcAft>
                <a:spcPts val="0"/>
              </a:spcAft>
            </a:pPr>
            <a:r>
              <a:rPr sz="950" b="0">
                <a:solidFill>
                  <a:srgbClr val="2A3340"/>
                </a:solidFill>
                <a:latin typeface="Arial"/>
              </a:rPr>
              <a:t>Hardening is only half the problem — a protected binary still runs on a rooted, hooked or malware-infected phone. MAPS adds on-device runtime detection with threat telemetry and OTA policy updates without an app-store release.</a:t>
            </a:r>
          </a:p>
        </p:txBody>
      </p:sp>
      <p:sp>
        <p:nvSpPr>
          <p:cNvPr id="17" name="Rounded Rectangle 16"/>
          <p:cNvSpPr/>
          <p:nvPr/>
        </p:nvSpPr>
        <p:spPr>
          <a:xfrm>
            <a:off x="4297680" y="1572768"/>
            <a:ext cx="3493008" cy="2121408"/>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ectangle 17"/>
          <p:cNvSpPr/>
          <p:nvPr/>
        </p:nvSpPr>
        <p:spPr>
          <a:xfrm>
            <a:off x="4297680" y="1572768"/>
            <a:ext cx="3493008" cy="45720"/>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4526280" y="1773936"/>
            <a:ext cx="3017520" cy="274320"/>
          </a:xfrm>
          <a:prstGeom prst="rect">
            <a:avLst/>
          </a:prstGeom>
          <a:noFill/>
        </p:spPr>
        <p:txBody>
          <a:bodyPr wrap="square" anchor="t" lIns="0" rIns="0" tIns="0" bIns="0">
            <a:spAutoFit/>
          </a:bodyPr>
          <a:lstStyle/>
          <a:p>
            <a:pPr algn="l">
              <a:lnSpc>
                <a:spcPct val="100000"/>
              </a:lnSpc>
              <a:spcAft>
                <a:spcPts val="0"/>
              </a:spcAft>
            </a:pPr>
            <a:r>
              <a:rPr sz="1450" b="1">
                <a:solidFill>
                  <a:srgbClr val="0B1220"/>
                </a:solidFill>
                <a:latin typeface="Arial"/>
              </a:rPr>
              <a:t>Appdome</a:t>
            </a:r>
          </a:p>
        </p:txBody>
      </p:sp>
      <p:sp>
        <p:nvSpPr>
          <p:cNvPr id="20" name="TextBox 19"/>
          <p:cNvSpPr txBox="1"/>
          <p:nvPr/>
        </p:nvSpPr>
        <p:spPr>
          <a:xfrm>
            <a:off x="4526280" y="2103120"/>
            <a:ext cx="3063240" cy="411480"/>
          </a:xfrm>
          <a:prstGeom prst="rect">
            <a:avLst/>
          </a:prstGeom>
          <a:noFill/>
        </p:spPr>
        <p:txBody>
          <a:bodyPr wrap="square" anchor="t" lIns="0" rIns="0" tIns="0" bIns="0">
            <a:spAutoFit/>
          </a:bodyPr>
          <a:lstStyle/>
          <a:p>
            <a:pPr algn="l">
              <a:lnSpc>
                <a:spcPct val="115000"/>
              </a:lnSpc>
              <a:spcAft>
                <a:spcPts val="0"/>
              </a:spcAft>
            </a:pPr>
            <a:r>
              <a:rPr sz="950" b="0">
                <a:solidFill>
                  <a:srgbClr val="5B6574"/>
                </a:solidFill>
                <a:latin typeface="Arial"/>
              </a:rPr>
              <a:t>Their pitch: No-code build-time plug-ins, fast to adopt.</a:t>
            </a:r>
          </a:p>
        </p:txBody>
      </p:sp>
      <p:sp>
        <p:nvSpPr>
          <p:cNvPr id="21" name="Rectangle 20"/>
          <p:cNvSpPr/>
          <p:nvPr/>
        </p:nvSpPr>
        <p:spPr>
          <a:xfrm>
            <a:off x="4526280" y="2542032"/>
            <a:ext cx="548640" cy="27432"/>
          </a:xfrm>
          <a:prstGeom prst="rect">
            <a:avLst/>
          </a:prstGeom>
          <a:solidFill>
            <a:srgbClr val="E3E7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4526280" y="2670048"/>
            <a:ext cx="3063240" cy="914400"/>
          </a:xfrm>
          <a:prstGeom prst="rect">
            <a:avLst/>
          </a:prstGeom>
          <a:noFill/>
        </p:spPr>
        <p:txBody>
          <a:bodyPr wrap="square" anchor="t" lIns="0" rIns="0" tIns="0" bIns="0">
            <a:spAutoFit/>
          </a:bodyPr>
          <a:lstStyle/>
          <a:p>
            <a:pPr algn="l">
              <a:lnSpc>
                <a:spcPct val="115000"/>
              </a:lnSpc>
              <a:spcAft>
                <a:spcPts val="0"/>
              </a:spcAft>
            </a:pPr>
            <a:r>
              <a:rPr sz="950" b="1">
                <a:solidFill>
                  <a:srgbClr val="FF4C15"/>
                </a:solidFill>
                <a:latin typeface="Arial"/>
              </a:rPr>
              <a:t>We say: </a:t>
            </a:r>
          </a:p>
        </p:txBody>
      </p:sp>
      <p:sp>
        <p:nvSpPr>
          <p:cNvPr id="23" name="TextBox 22"/>
          <p:cNvSpPr txBox="1"/>
          <p:nvPr/>
        </p:nvSpPr>
        <p:spPr>
          <a:xfrm>
            <a:off x="5029200" y="2670048"/>
            <a:ext cx="2560320" cy="914400"/>
          </a:xfrm>
          <a:prstGeom prst="rect">
            <a:avLst/>
          </a:prstGeom>
          <a:noFill/>
        </p:spPr>
        <p:txBody>
          <a:bodyPr wrap="square" anchor="t" lIns="0" rIns="0" tIns="0" bIns="0">
            <a:spAutoFit/>
          </a:bodyPr>
          <a:lstStyle/>
          <a:p>
            <a:pPr algn="l">
              <a:lnSpc>
                <a:spcPct val="115000"/>
              </a:lnSpc>
              <a:spcAft>
                <a:spcPts val="0"/>
              </a:spcAft>
            </a:pPr>
            <a:r>
              <a:rPr sz="950" b="0">
                <a:solidFill>
                  <a:srgbClr val="2A3340"/>
                </a:solidFill>
                <a:latin typeface="Arial"/>
              </a:rPr>
              <a:t>Fast to switch on, but protection is applied as a build service. MAPS gives you an engineering-grade SDK, deep forensics per device and shared intelligence with Zimperium MTD — plus in-country hosting.</a:t>
            </a:r>
          </a:p>
        </p:txBody>
      </p:sp>
      <p:sp>
        <p:nvSpPr>
          <p:cNvPr id="24" name="Rounded Rectangle 23"/>
          <p:cNvSpPr/>
          <p:nvPr/>
        </p:nvSpPr>
        <p:spPr>
          <a:xfrm>
            <a:off x="8028431" y="1572768"/>
            <a:ext cx="3493008" cy="2121408"/>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Rectangle 24"/>
          <p:cNvSpPr/>
          <p:nvPr/>
        </p:nvSpPr>
        <p:spPr>
          <a:xfrm>
            <a:off x="8028431" y="1572768"/>
            <a:ext cx="3493008" cy="45720"/>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8257031" y="1773936"/>
            <a:ext cx="3017520" cy="274320"/>
          </a:xfrm>
          <a:prstGeom prst="rect">
            <a:avLst/>
          </a:prstGeom>
          <a:noFill/>
        </p:spPr>
        <p:txBody>
          <a:bodyPr wrap="square" anchor="t" lIns="0" rIns="0" tIns="0" bIns="0">
            <a:spAutoFit/>
          </a:bodyPr>
          <a:lstStyle/>
          <a:p>
            <a:pPr algn="l">
              <a:lnSpc>
                <a:spcPct val="100000"/>
              </a:lnSpc>
              <a:spcAft>
                <a:spcPts val="0"/>
              </a:spcAft>
            </a:pPr>
            <a:r>
              <a:rPr sz="1450" b="1">
                <a:solidFill>
                  <a:srgbClr val="0B1220"/>
                </a:solidFill>
                <a:latin typeface="Arial"/>
              </a:rPr>
              <a:t>V-Key</a:t>
            </a:r>
          </a:p>
        </p:txBody>
      </p:sp>
      <p:sp>
        <p:nvSpPr>
          <p:cNvPr id="27" name="TextBox 26"/>
          <p:cNvSpPr txBox="1"/>
          <p:nvPr/>
        </p:nvSpPr>
        <p:spPr>
          <a:xfrm>
            <a:off x="8257031" y="2103120"/>
            <a:ext cx="3063240" cy="411480"/>
          </a:xfrm>
          <a:prstGeom prst="rect">
            <a:avLst/>
          </a:prstGeom>
          <a:noFill/>
        </p:spPr>
        <p:txBody>
          <a:bodyPr wrap="square" anchor="t" lIns="0" rIns="0" tIns="0" bIns="0">
            <a:spAutoFit/>
          </a:bodyPr>
          <a:lstStyle/>
          <a:p>
            <a:pPr algn="l">
              <a:lnSpc>
                <a:spcPct val="115000"/>
              </a:lnSpc>
              <a:spcAft>
                <a:spcPts val="0"/>
              </a:spcAft>
            </a:pPr>
            <a:r>
              <a:rPr sz="950" b="0">
                <a:solidFill>
                  <a:srgbClr val="5B6574"/>
                </a:solidFill>
                <a:latin typeface="Arial"/>
              </a:rPr>
              <a:t>Their pitch: Regional presence; virtual secure element and key focus.</a:t>
            </a:r>
          </a:p>
        </p:txBody>
      </p:sp>
      <p:sp>
        <p:nvSpPr>
          <p:cNvPr id="28" name="Rectangle 27"/>
          <p:cNvSpPr/>
          <p:nvPr/>
        </p:nvSpPr>
        <p:spPr>
          <a:xfrm>
            <a:off x="8257031" y="2542032"/>
            <a:ext cx="548640" cy="27432"/>
          </a:xfrm>
          <a:prstGeom prst="rect">
            <a:avLst/>
          </a:prstGeom>
          <a:solidFill>
            <a:srgbClr val="E3E7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TextBox 28"/>
          <p:cNvSpPr txBox="1"/>
          <p:nvPr/>
        </p:nvSpPr>
        <p:spPr>
          <a:xfrm>
            <a:off x="8257031" y="2670048"/>
            <a:ext cx="3063240" cy="914400"/>
          </a:xfrm>
          <a:prstGeom prst="rect">
            <a:avLst/>
          </a:prstGeom>
          <a:noFill/>
        </p:spPr>
        <p:txBody>
          <a:bodyPr wrap="square" anchor="t" lIns="0" rIns="0" tIns="0" bIns="0">
            <a:spAutoFit/>
          </a:bodyPr>
          <a:lstStyle/>
          <a:p>
            <a:pPr algn="l">
              <a:lnSpc>
                <a:spcPct val="115000"/>
              </a:lnSpc>
              <a:spcAft>
                <a:spcPts val="0"/>
              </a:spcAft>
            </a:pPr>
            <a:r>
              <a:rPr sz="950" b="1">
                <a:solidFill>
                  <a:srgbClr val="FF4C15"/>
                </a:solidFill>
                <a:latin typeface="Arial"/>
              </a:rPr>
              <a:t>We say: </a:t>
            </a:r>
          </a:p>
        </p:txBody>
      </p:sp>
      <p:sp>
        <p:nvSpPr>
          <p:cNvPr id="30" name="TextBox 29"/>
          <p:cNvSpPr txBox="1"/>
          <p:nvPr/>
        </p:nvSpPr>
        <p:spPr>
          <a:xfrm>
            <a:off x="8759952" y="2670048"/>
            <a:ext cx="2560320" cy="914400"/>
          </a:xfrm>
          <a:prstGeom prst="rect">
            <a:avLst/>
          </a:prstGeom>
          <a:noFill/>
        </p:spPr>
        <p:txBody>
          <a:bodyPr wrap="square" anchor="t" lIns="0" rIns="0" tIns="0" bIns="0">
            <a:spAutoFit/>
          </a:bodyPr>
          <a:lstStyle/>
          <a:p>
            <a:pPr algn="l">
              <a:lnSpc>
                <a:spcPct val="115000"/>
              </a:lnSpc>
              <a:spcAft>
                <a:spcPts val="0"/>
              </a:spcAft>
            </a:pPr>
            <a:r>
              <a:rPr sz="950" b="0">
                <a:solidFill>
                  <a:srgbClr val="2A3340"/>
                </a:solidFill>
                <a:latin typeface="Arial"/>
              </a:rPr>
              <a:t>Strong on keys, thinner on lifecycle. MAPS matches key protection with zKeyBox white-box crypto and adds CI/CD security testing, shielding and RASP in one console.</a:t>
            </a:r>
          </a:p>
        </p:txBody>
      </p:sp>
      <p:sp>
        <p:nvSpPr>
          <p:cNvPr id="31" name="Rounded Rectangle 30"/>
          <p:cNvSpPr/>
          <p:nvPr/>
        </p:nvSpPr>
        <p:spPr>
          <a:xfrm>
            <a:off x="566928" y="3877056"/>
            <a:ext cx="3493008" cy="2121408"/>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Rectangle 31"/>
          <p:cNvSpPr/>
          <p:nvPr/>
        </p:nvSpPr>
        <p:spPr>
          <a:xfrm>
            <a:off x="566928" y="3877056"/>
            <a:ext cx="3493008" cy="45720"/>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795528" y="4078224"/>
            <a:ext cx="3017520" cy="274320"/>
          </a:xfrm>
          <a:prstGeom prst="rect">
            <a:avLst/>
          </a:prstGeom>
          <a:noFill/>
        </p:spPr>
        <p:txBody>
          <a:bodyPr wrap="square" anchor="t" lIns="0" rIns="0" tIns="0" bIns="0">
            <a:spAutoFit/>
          </a:bodyPr>
          <a:lstStyle/>
          <a:p>
            <a:pPr algn="l">
              <a:lnSpc>
                <a:spcPct val="100000"/>
              </a:lnSpc>
              <a:spcAft>
                <a:spcPts val="0"/>
              </a:spcAft>
            </a:pPr>
            <a:r>
              <a:rPr sz="1450" b="1">
                <a:solidFill>
                  <a:srgbClr val="0B1220"/>
                </a:solidFill>
                <a:latin typeface="Arial"/>
              </a:rPr>
              <a:t>Promon</a:t>
            </a:r>
          </a:p>
        </p:txBody>
      </p:sp>
      <p:sp>
        <p:nvSpPr>
          <p:cNvPr id="34" name="TextBox 33"/>
          <p:cNvSpPr txBox="1"/>
          <p:nvPr/>
        </p:nvSpPr>
        <p:spPr>
          <a:xfrm>
            <a:off x="795528" y="4407408"/>
            <a:ext cx="3063240" cy="411480"/>
          </a:xfrm>
          <a:prstGeom prst="rect">
            <a:avLst/>
          </a:prstGeom>
          <a:noFill/>
        </p:spPr>
        <p:txBody>
          <a:bodyPr wrap="square" anchor="t" lIns="0" rIns="0" tIns="0" bIns="0">
            <a:spAutoFit/>
          </a:bodyPr>
          <a:lstStyle/>
          <a:p>
            <a:pPr algn="l">
              <a:lnSpc>
                <a:spcPct val="115000"/>
              </a:lnSpc>
              <a:spcAft>
                <a:spcPts val="0"/>
              </a:spcAft>
            </a:pPr>
            <a:r>
              <a:rPr sz="950" b="0">
                <a:solidFill>
                  <a:srgbClr val="5B6574"/>
                </a:solidFill>
                <a:latin typeface="Arial"/>
              </a:rPr>
              <a:t>Their pitch: SHIELD app hardening with good banking references.</a:t>
            </a:r>
          </a:p>
        </p:txBody>
      </p:sp>
      <p:sp>
        <p:nvSpPr>
          <p:cNvPr id="35" name="Rectangle 34"/>
          <p:cNvSpPr/>
          <p:nvPr/>
        </p:nvSpPr>
        <p:spPr>
          <a:xfrm>
            <a:off x="795528" y="4846320"/>
            <a:ext cx="548640" cy="27432"/>
          </a:xfrm>
          <a:prstGeom prst="rect">
            <a:avLst/>
          </a:prstGeom>
          <a:solidFill>
            <a:srgbClr val="E3E7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TextBox 35"/>
          <p:cNvSpPr txBox="1"/>
          <p:nvPr/>
        </p:nvSpPr>
        <p:spPr>
          <a:xfrm>
            <a:off x="795528" y="4974336"/>
            <a:ext cx="3063240" cy="914400"/>
          </a:xfrm>
          <a:prstGeom prst="rect">
            <a:avLst/>
          </a:prstGeom>
          <a:noFill/>
        </p:spPr>
        <p:txBody>
          <a:bodyPr wrap="square" anchor="t" lIns="0" rIns="0" tIns="0" bIns="0">
            <a:spAutoFit/>
          </a:bodyPr>
          <a:lstStyle/>
          <a:p>
            <a:pPr algn="l">
              <a:lnSpc>
                <a:spcPct val="115000"/>
              </a:lnSpc>
              <a:spcAft>
                <a:spcPts val="0"/>
              </a:spcAft>
            </a:pPr>
            <a:r>
              <a:rPr sz="950" b="1">
                <a:solidFill>
                  <a:srgbClr val="FF4C15"/>
                </a:solidFill>
                <a:latin typeface="Arial"/>
              </a:rPr>
              <a:t>We say: </a:t>
            </a:r>
          </a:p>
        </p:txBody>
      </p:sp>
      <p:sp>
        <p:nvSpPr>
          <p:cNvPr id="37" name="TextBox 36"/>
          <p:cNvSpPr txBox="1"/>
          <p:nvPr/>
        </p:nvSpPr>
        <p:spPr>
          <a:xfrm>
            <a:off x="1298448" y="4974336"/>
            <a:ext cx="2560320" cy="914400"/>
          </a:xfrm>
          <a:prstGeom prst="rect">
            <a:avLst/>
          </a:prstGeom>
          <a:noFill/>
        </p:spPr>
        <p:txBody>
          <a:bodyPr wrap="square" anchor="t" lIns="0" rIns="0" tIns="0" bIns="0">
            <a:spAutoFit/>
          </a:bodyPr>
          <a:lstStyle/>
          <a:p>
            <a:pPr algn="l">
              <a:lnSpc>
                <a:spcPct val="115000"/>
              </a:lnSpc>
              <a:spcAft>
                <a:spcPts val="0"/>
              </a:spcAft>
            </a:pPr>
            <a:r>
              <a:rPr sz="950" b="0">
                <a:solidFill>
                  <a:srgbClr val="2A3340"/>
                </a:solidFill>
                <a:latin typeface="Arial"/>
              </a:rPr>
              <a:t>Overlaps on shielding; limited security testing and no device-side MTD story. MAPS consolidates four controls and a single evidence trail for OJK reporting.</a:t>
            </a:r>
          </a:p>
        </p:txBody>
      </p:sp>
      <p:sp>
        <p:nvSpPr>
          <p:cNvPr id="38" name="Rounded Rectangle 37"/>
          <p:cNvSpPr/>
          <p:nvPr/>
        </p:nvSpPr>
        <p:spPr>
          <a:xfrm>
            <a:off x="4297680" y="3877056"/>
            <a:ext cx="3493008" cy="2121408"/>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Rectangle 38"/>
          <p:cNvSpPr/>
          <p:nvPr/>
        </p:nvSpPr>
        <p:spPr>
          <a:xfrm>
            <a:off x="4297680" y="3877056"/>
            <a:ext cx="3493008" cy="45720"/>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0" name="TextBox 39"/>
          <p:cNvSpPr txBox="1"/>
          <p:nvPr/>
        </p:nvSpPr>
        <p:spPr>
          <a:xfrm>
            <a:off x="4526280" y="4078224"/>
            <a:ext cx="3017520" cy="274320"/>
          </a:xfrm>
          <a:prstGeom prst="rect">
            <a:avLst/>
          </a:prstGeom>
          <a:noFill/>
        </p:spPr>
        <p:txBody>
          <a:bodyPr wrap="square" anchor="t" lIns="0" rIns="0" tIns="0" bIns="0">
            <a:spAutoFit/>
          </a:bodyPr>
          <a:lstStyle/>
          <a:p>
            <a:pPr algn="l">
              <a:lnSpc>
                <a:spcPct val="100000"/>
              </a:lnSpc>
              <a:spcAft>
                <a:spcPts val="0"/>
              </a:spcAft>
            </a:pPr>
            <a:r>
              <a:rPr sz="1450" b="1">
                <a:solidFill>
                  <a:srgbClr val="0B1220"/>
                </a:solidFill>
                <a:latin typeface="Arial"/>
              </a:rPr>
              <a:t>Build38</a:t>
            </a:r>
          </a:p>
        </p:txBody>
      </p:sp>
      <p:sp>
        <p:nvSpPr>
          <p:cNvPr id="41" name="TextBox 40"/>
          <p:cNvSpPr txBox="1"/>
          <p:nvPr/>
        </p:nvSpPr>
        <p:spPr>
          <a:xfrm>
            <a:off x="4526280" y="4407408"/>
            <a:ext cx="3063240" cy="411480"/>
          </a:xfrm>
          <a:prstGeom prst="rect">
            <a:avLst/>
          </a:prstGeom>
          <a:noFill/>
        </p:spPr>
        <p:txBody>
          <a:bodyPr wrap="square" anchor="t" lIns="0" rIns="0" tIns="0" bIns="0">
            <a:spAutoFit/>
          </a:bodyPr>
          <a:lstStyle/>
          <a:p>
            <a:pPr algn="l">
              <a:lnSpc>
                <a:spcPct val="115000"/>
              </a:lnSpc>
              <a:spcAft>
                <a:spcPts val="0"/>
              </a:spcAft>
            </a:pPr>
            <a:r>
              <a:rPr sz="950" b="0">
                <a:solidFill>
                  <a:srgbClr val="5B6574"/>
                </a:solidFill>
                <a:latin typeface="Arial"/>
              </a:rPr>
              <a:t>Their pitch: T.A.K platform, app shielding and trust services.</a:t>
            </a:r>
          </a:p>
        </p:txBody>
      </p:sp>
      <p:sp>
        <p:nvSpPr>
          <p:cNvPr id="42" name="Rectangle 41"/>
          <p:cNvSpPr/>
          <p:nvPr/>
        </p:nvSpPr>
        <p:spPr>
          <a:xfrm>
            <a:off x="4526280" y="4846320"/>
            <a:ext cx="548640" cy="27432"/>
          </a:xfrm>
          <a:prstGeom prst="rect">
            <a:avLst/>
          </a:prstGeom>
          <a:solidFill>
            <a:srgbClr val="E3E7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3" name="TextBox 42"/>
          <p:cNvSpPr txBox="1"/>
          <p:nvPr/>
        </p:nvSpPr>
        <p:spPr>
          <a:xfrm>
            <a:off x="4526280" y="4974336"/>
            <a:ext cx="3063240" cy="914400"/>
          </a:xfrm>
          <a:prstGeom prst="rect">
            <a:avLst/>
          </a:prstGeom>
          <a:noFill/>
        </p:spPr>
        <p:txBody>
          <a:bodyPr wrap="square" anchor="t" lIns="0" rIns="0" tIns="0" bIns="0">
            <a:spAutoFit/>
          </a:bodyPr>
          <a:lstStyle/>
          <a:p>
            <a:pPr algn="l">
              <a:lnSpc>
                <a:spcPct val="115000"/>
              </a:lnSpc>
              <a:spcAft>
                <a:spcPts val="0"/>
              </a:spcAft>
            </a:pPr>
            <a:r>
              <a:rPr sz="950" b="1">
                <a:solidFill>
                  <a:srgbClr val="FF4C15"/>
                </a:solidFill>
                <a:latin typeface="Arial"/>
              </a:rPr>
              <a:t>We say: </a:t>
            </a:r>
          </a:p>
        </p:txBody>
      </p:sp>
      <p:sp>
        <p:nvSpPr>
          <p:cNvPr id="44" name="TextBox 43"/>
          <p:cNvSpPr txBox="1"/>
          <p:nvPr/>
        </p:nvSpPr>
        <p:spPr>
          <a:xfrm>
            <a:off x="5029200" y="4974336"/>
            <a:ext cx="2560320" cy="914400"/>
          </a:xfrm>
          <a:prstGeom prst="rect">
            <a:avLst/>
          </a:prstGeom>
          <a:noFill/>
        </p:spPr>
        <p:txBody>
          <a:bodyPr wrap="square" anchor="t" lIns="0" rIns="0" tIns="0" bIns="0">
            <a:spAutoFit/>
          </a:bodyPr>
          <a:lstStyle/>
          <a:p>
            <a:pPr algn="l">
              <a:lnSpc>
                <a:spcPct val="115000"/>
              </a:lnSpc>
              <a:spcAft>
                <a:spcPts val="0"/>
              </a:spcAft>
            </a:pPr>
            <a:r>
              <a:rPr sz="950" b="0">
                <a:solidFill>
                  <a:srgbClr val="2A3340"/>
                </a:solidFill>
                <a:latin typeface="Arial"/>
              </a:rPr>
              <a:t>Smaller research footprint. Zimperium zLabs publishes continuous mobile threat research that feeds the on-device engine — detection improves without you shipping a release.</a:t>
            </a:r>
          </a:p>
        </p:txBody>
      </p:sp>
      <p:sp>
        <p:nvSpPr>
          <p:cNvPr id="45" name="Rounded Rectangle 44"/>
          <p:cNvSpPr/>
          <p:nvPr/>
        </p:nvSpPr>
        <p:spPr>
          <a:xfrm>
            <a:off x="8028431" y="3877056"/>
            <a:ext cx="3493008" cy="2121408"/>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6" name="Rectangle 45"/>
          <p:cNvSpPr/>
          <p:nvPr/>
        </p:nvSpPr>
        <p:spPr>
          <a:xfrm>
            <a:off x="8028431" y="3877056"/>
            <a:ext cx="3493008" cy="45720"/>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7" name="TextBox 46"/>
          <p:cNvSpPr txBox="1"/>
          <p:nvPr/>
        </p:nvSpPr>
        <p:spPr>
          <a:xfrm>
            <a:off x="8257031" y="4078224"/>
            <a:ext cx="3017520" cy="274320"/>
          </a:xfrm>
          <a:prstGeom prst="rect">
            <a:avLst/>
          </a:prstGeom>
          <a:noFill/>
        </p:spPr>
        <p:txBody>
          <a:bodyPr wrap="square" anchor="t" lIns="0" rIns="0" tIns="0" bIns="0">
            <a:spAutoFit/>
          </a:bodyPr>
          <a:lstStyle/>
          <a:p>
            <a:pPr algn="l">
              <a:lnSpc>
                <a:spcPct val="100000"/>
              </a:lnSpc>
              <a:spcAft>
                <a:spcPts val="0"/>
              </a:spcAft>
            </a:pPr>
            <a:r>
              <a:rPr sz="1450" b="1">
                <a:solidFill>
                  <a:srgbClr val="0B1220"/>
                </a:solidFill>
                <a:latin typeface="Arial"/>
              </a:rPr>
              <a:t>Digital.ai / others</a:t>
            </a:r>
          </a:p>
        </p:txBody>
      </p:sp>
      <p:sp>
        <p:nvSpPr>
          <p:cNvPr id="48" name="TextBox 47"/>
          <p:cNvSpPr txBox="1"/>
          <p:nvPr/>
        </p:nvSpPr>
        <p:spPr>
          <a:xfrm>
            <a:off x="8257031" y="4407408"/>
            <a:ext cx="3063240" cy="411480"/>
          </a:xfrm>
          <a:prstGeom prst="rect">
            <a:avLst/>
          </a:prstGeom>
          <a:noFill/>
        </p:spPr>
        <p:txBody>
          <a:bodyPr wrap="square" anchor="t" lIns="0" rIns="0" tIns="0" bIns="0">
            <a:spAutoFit/>
          </a:bodyPr>
          <a:lstStyle/>
          <a:p>
            <a:pPr algn="l">
              <a:lnSpc>
                <a:spcPct val="115000"/>
              </a:lnSpc>
              <a:spcAft>
                <a:spcPts val="0"/>
              </a:spcAft>
            </a:pPr>
            <a:r>
              <a:rPr sz="950" b="0">
                <a:solidFill>
                  <a:srgbClr val="5B6574"/>
                </a:solidFill>
                <a:latin typeface="Arial"/>
              </a:rPr>
              <a:t>Their pitch: App-protection within a broader DevOps suite.</a:t>
            </a:r>
          </a:p>
        </p:txBody>
      </p:sp>
      <p:sp>
        <p:nvSpPr>
          <p:cNvPr id="49" name="Rectangle 48"/>
          <p:cNvSpPr/>
          <p:nvPr/>
        </p:nvSpPr>
        <p:spPr>
          <a:xfrm>
            <a:off x="8257031" y="4846320"/>
            <a:ext cx="548640" cy="27432"/>
          </a:xfrm>
          <a:prstGeom prst="rect">
            <a:avLst/>
          </a:prstGeom>
          <a:solidFill>
            <a:srgbClr val="E3E7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0" name="TextBox 49"/>
          <p:cNvSpPr txBox="1"/>
          <p:nvPr/>
        </p:nvSpPr>
        <p:spPr>
          <a:xfrm>
            <a:off x="8257031" y="4974336"/>
            <a:ext cx="3063240" cy="914400"/>
          </a:xfrm>
          <a:prstGeom prst="rect">
            <a:avLst/>
          </a:prstGeom>
          <a:noFill/>
        </p:spPr>
        <p:txBody>
          <a:bodyPr wrap="square" anchor="t" lIns="0" rIns="0" tIns="0" bIns="0">
            <a:spAutoFit/>
          </a:bodyPr>
          <a:lstStyle/>
          <a:p>
            <a:pPr algn="l">
              <a:lnSpc>
                <a:spcPct val="115000"/>
              </a:lnSpc>
              <a:spcAft>
                <a:spcPts val="0"/>
              </a:spcAft>
            </a:pPr>
            <a:r>
              <a:rPr sz="950" b="1">
                <a:solidFill>
                  <a:srgbClr val="FF4C15"/>
                </a:solidFill>
                <a:latin typeface="Arial"/>
              </a:rPr>
              <a:t>We say: </a:t>
            </a:r>
          </a:p>
        </p:txBody>
      </p:sp>
      <p:sp>
        <p:nvSpPr>
          <p:cNvPr id="51" name="TextBox 50"/>
          <p:cNvSpPr txBox="1"/>
          <p:nvPr/>
        </p:nvSpPr>
        <p:spPr>
          <a:xfrm>
            <a:off x="8759952" y="4974336"/>
            <a:ext cx="2560320" cy="914400"/>
          </a:xfrm>
          <a:prstGeom prst="rect">
            <a:avLst/>
          </a:prstGeom>
          <a:noFill/>
        </p:spPr>
        <p:txBody>
          <a:bodyPr wrap="square" anchor="t" lIns="0" rIns="0" tIns="0" bIns="0">
            <a:spAutoFit/>
          </a:bodyPr>
          <a:lstStyle/>
          <a:p>
            <a:pPr algn="l">
              <a:lnSpc>
                <a:spcPct val="115000"/>
              </a:lnSpc>
              <a:spcAft>
                <a:spcPts val="0"/>
              </a:spcAft>
            </a:pPr>
            <a:r>
              <a:rPr sz="950" b="0">
                <a:solidFill>
                  <a:srgbClr val="2A3340"/>
                </a:solidFill>
                <a:latin typeface="Arial"/>
              </a:rPr>
              <a:t>App protection is one line in a large portfolio. Zimperium is mobile-only, with a dedicated mobile research team and the deepest mobile telemetry set in the market.</a:t>
            </a:r>
          </a:p>
        </p:txBody>
      </p:sp>
      <p:sp>
        <p:nvSpPr>
          <p:cNvPr id="52" name="TextBox 51"/>
          <p:cNvSpPr txBox="1"/>
          <p:nvPr/>
        </p:nvSpPr>
        <p:spPr>
          <a:xfrm>
            <a:off x="566928" y="6428232"/>
            <a:ext cx="7772400" cy="228600"/>
          </a:xfrm>
          <a:prstGeom prst="rect">
            <a:avLst/>
          </a:prstGeom>
          <a:noFill/>
        </p:spPr>
        <p:txBody>
          <a:bodyPr wrap="square" anchor="t" lIns="0" rIns="0" tIns="0" bIns="0">
            <a:spAutoFit/>
          </a:bodyPr>
          <a:lstStyle/>
          <a:p>
            <a:pPr algn="l">
              <a:lnSpc>
                <a:spcPct val="100000"/>
              </a:lnSpc>
              <a:spcAft>
                <a:spcPts val="0"/>
              </a:spcAft>
            </a:pPr>
            <a:r>
              <a:rPr sz="850" b="0">
                <a:solidFill>
                  <a:srgbClr val="7B8696"/>
                </a:solidFill>
                <a:latin typeface="Arial"/>
              </a:rPr>
              <a:t>SecureCentral — Authorised Zimperium Partner for Asia Pacific  |  Confidential</a:t>
            </a:r>
          </a:p>
        </p:txBody>
      </p:sp>
      <p:sp>
        <p:nvSpPr>
          <p:cNvPr id="53" name="TextBox 52"/>
          <p:cNvSpPr txBox="1"/>
          <p:nvPr/>
        </p:nvSpPr>
        <p:spPr>
          <a:xfrm>
            <a:off x="11064240" y="6428232"/>
            <a:ext cx="548640" cy="228600"/>
          </a:xfrm>
          <a:prstGeom prst="rect">
            <a:avLst/>
          </a:prstGeom>
          <a:noFill/>
        </p:spPr>
        <p:txBody>
          <a:bodyPr wrap="square" anchor="t" lIns="0" rIns="0" tIns="0" bIns="0">
            <a:spAutoFit/>
          </a:bodyPr>
          <a:lstStyle/>
          <a:p>
            <a:pPr algn="r">
              <a:lnSpc>
                <a:spcPct val="100000"/>
              </a:lnSpc>
              <a:spcAft>
                <a:spcPts val="0"/>
              </a:spcAft>
            </a:pPr>
            <a:r>
              <a:rPr sz="900" b="1">
                <a:solidFill>
                  <a:srgbClr val="7B8696"/>
                </a:solidFill>
                <a:latin typeface="Arial"/>
              </a:rPr>
              <a:t>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0"/>
            <a:ext cx="12191695" cy="1170432"/>
          </a:xfrm>
          <a:prstGeom prst="rect">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ectangle 3"/>
          <p:cNvSpPr/>
          <p:nvPr/>
        </p:nvSpPr>
        <p:spPr>
          <a:xfrm>
            <a:off x="0" y="1170432"/>
            <a:ext cx="12191695" cy="41148"/>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566928" y="201168"/>
            <a:ext cx="8778240" cy="274320"/>
          </a:xfrm>
          <a:prstGeom prst="rect">
            <a:avLst/>
          </a:prstGeom>
          <a:noFill/>
        </p:spPr>
        <p:txBody>
          <a:bodyPr wrap="square" anchor="t" lIns="0" rIns="0" tIns="0" bIns="0">
            <a:spAutoFit/>
          </a:bodyPr>
          <a:lstStyle/>
          <a:p>
            <a:pPr algn="l">
              <a:lnSpc>
                <a:spcPct val="100000"/>
              </a:lnSpc>
              <a:spcAft>
                <a:spcPts val="0"/>
              </a:spcAft>
            </a:pPr>
            <a:r>
              <a:rPr sz="1050" b="1">
                <a:solidFill>
                  <a:srgbClr val="FF4C15"/>
                </a:solidFill>
                <a:latin typeface="Arial"/>
              </a:rPr>
              <a:t>CUSTOMER PROOF</a:t>
            </a:r>
          </a:p>
        </p:txBody>
      </p:sp>
      <p:sp>
        <p:nvSpPr>
          <p:cNvPr id="6" name="TextBox 5"/>
          <p:cNvSpPr txBox="1"/>
          <p:nvPr/>
        </p:nvSpPr>
        <p:spPr>
          <a:xfrm>
            <a:off x="566928" y="420624"/>
            <a:ext cx="8915400" cy="502920"/>
          </a:xfrm>
          <a:prstGeom prst="rect">
            <a:avLst/>
          </a:prstGeom>
          <a:noFill/>
        </p:spPr>
        <p:txBody>
          <a:bodyPr wrap="square" anchor="t" lIns="0" rIns="0" tIns="0" bIns="0">
            <a:spAutoFit/>
          </a:bodyPr>
          <a:lstStyle/>
          <a:p>
            <a:pPr algn="l">
              <a:lnSpc>
                <a:spcPct val="100000"/>
              </a:lnSpc>
              <a:spcAft>
                <a:spcPts val="0"/>
              </a:spcAft>
            </a:pPr>
            <a:r>
              <a:rPr sz="2300" b="1">
                <a:solidFill>
                  <a:srgbClr val="0B1220"/>
                </a:solidFill>
                <a:latin typeface="Arial"/>
              </a:rPr>
              <a:t>Trusted by financial institutions worldwide</a:t>
            </a:r>
          </a:p>
        </p:txBody>
      </p:sp>
      <p:sp>
        <p:nvSpPr>
          <p:cNvPr id="7" name="TextBox 6"/>
          <p:cNvSpPr txBox="1"/>
          <p:nvPr/>
        </p:nvSpPr>
        <p:spPr>
          <a:xfrm>
            <a:off x="566928" y="914400"/>
            <a:ext cx="8961120" cy="274320"/>
          </a:xfrm>
          <a:prstGeom prst="rect">
            <a:avLst/>
          </a:prstGeom>
          <a:noFill/>
        </p:spPr>
        <p:txBody>
          <a:bodyPr wrap="square" anchor="t" lIns="0" rIns="0" tIns="0" bIns="0">
            <a:spAutoFit/>
          </a:bodyPr>
          <a:lstStyle/>
          <a:p>
            <a:pPr algn="l">
              <a:lnSpc>
                <a:spcPct val="100000"/>
              </a:lnSpc>
              <a:spcAft>
                <a:spcPts val="0"/>
              </a:spcAft>
            </a:pPr>
            <a:r>
              <a:rPr sz="1150" b="0">
                <a:solidFill>
                  <a:srgbClr val="5B6574"/>
                </a:solidFill>
                <a:latin typeface="Arial"/>
              </a:rPr>
              <a:t>Representative global enterprise customers of Zimperium's mobile security platform</a:t>
            </a:r>
          </a:p>
        </p:txBody>
      </p:sp>
      <p:pic>
        <p:nvPicPr>
          <p:cNvPr id="8" name="Picture 7" descr="zimp_dark.png"/>
          <p:cNvPicPr>
            <a:picLocks noChangeAspect="1"/>
          </p:cNvPicPr>
          <p:nvPr/>
        </p:nvPicPr>
        <p:blipFill>
          <a:blip r:embed="rId2"/>
          <a:stretch>
            <a:fillRect/>
          </a:stretch>
        </p:blipFill>
        <p:spPr>
          <a:xfrm>
            <a:off x="9646920" y="310896"/>
            <a:ext cx="1570008" cy="237744"/>
          </a:xfrm>
          <a:prstGeom prst="rect">
            <a:avLst/>
          </a:prstGeom>
        </p:spPr>
      </p:pic>
      <p:pic>
        <p:nvPicPr>
          <p:cNvPr id="9" name="Picture 8" descr="sc_logo_light.png"/>
          <p:cNvPicPr>
            <a:picLocks noChangeAspect="1"/>
          </p:cNvPicPr>
          <p:nvPr/>
        </p:nvPicPr>
        <p:blipFill>
          <a:blip r:embed="rId3"/>
          <a:stretch>
            <a:fillRect/>
          </a:stretch>
        </p:blipFill>
        <p:spPr>
          <a:xfrm>
            <a:off x="9646920" y="658368"/>
            <a:ext cx="1629125" cy="274320"/>
          </a:xfrm>
          <a:prstGeom prst="rect">
            <a:avLst/>
          </a:prstGeom>
        </p:spPr>
      </p:pic>
      <p:sp>
        <p:nvSpPr>
          <p:cNvPr id="10" name="Rounded Rectangle 9"/>
          <p:cNvSpPr/>
          <p:nvPr/>
        </p:nvSpPr>
        <p:spPr>
          <a:xfrm>
            <a:off x="566928" y="1536192"/>
            <a:ext cx="11073384" cy="3767328"/>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Picture 10" descr="fin_grid.png"/>
          <p:cNvPicPr>
            <a:picLocks noChangeAspect="1"/>
          </p:cNvPicPr>
          <p:nvPr/>
        </p:nvPicPr>
        <p:blipFill>
          <a:blip r:embed="rId4"/>
          <a:stretch>
            <a:fillRect/>
          </a:stretch>
        </p:blipFill>
        <p:spPr>
          <a:xfrm>
            <a:off x="2521694" y="1737360"/>
            <a:ext cx="7163851" cy="3364992"/>
          </a:xfrm>
          <a:prstGeom prst="rect">
            <a:avLst/>
          </a:prstGeom>
        </p:spPr>
      </p:pic>
      <p:sp>
        <p:nvSpPr>
          <p:cNvPr id="12" name="Rounded Rectangle 11"/>
          <p:cNvSpPr/>
          <p:nvPr/>
        </p:nvSpPr>
        <p:spPr>
          <a:xfrm>
            <a:off x="566928" y="5440680"/>
            <a:ext cx="3017520" cy="365760"/>
          </a:xfrm>
          <a:prstGeom prst="roundRect">
            <a:avLst>
              <a:gd name="adj" fmla="val 50000"/>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0" bIns="0"/>
          <a:lstStyle/>
          <a:p>
            <a:pPr algn="ctr"/>
            <a:r>
              <a:rPr sz="1000" b="1">
                <a:solidFill>
                  <a:srgbClr val="FFFFFF"/>
                </a:solidFill>
                <a:latin typeface="Arial"/>
              </a:rPr>
              <a:t>FINANCIAL SERVICES &amp; PAYMENTS</a:t>
            </a:r>
          </a:p>
        </p:txBody>
      </p:sp>
      <p:sp>
        <p:nvSpPr>
          <p:cNvPr id="13" name="TextBox 12"/>
          <p:cNvSpPr txBox="1"/>
          <p:nvPr/>
        </p:nvSpPr>
        <p:spPr>
          <a:xfrm>
            <a:off x="3840480" y="5486400"/>
            <a:ext cx="7772400" cy="320040"/>
          </a:xfrm>
          <a:prstGeom prst="rect">
            <a:avLst/>
          </a:prstGeom>
          <a:noFill/>
        </p:spPr>
        <p:txBody>
          <a:bodyPr wrap="square" anchor="t" lIns="0" rIns="0" tIns="0" bIns="0">
            <a:spAutoFit/>
          </a:bodyPr>
          <a:lstStyle/>
          <a:p>
            <a:pPr algn="l">
              <a:lnSpc>
                <a:spcPct val="100000"/>
              </a:lnSpc>
              <a:spcAft>
                <a:spcPts val="0"/>
              </a:spcAft>
            </a:pPr>
            <a:r>
              <a:rPr sz="1050" b="0">
                <a:solidFill>
                  <a:srgbClr val="5B6574"/>
                </a:solidFill>
                <a:latin typeface="Arial"/>
              </a:rPr>
              <a:t>Banks, card networks, wallets, brokers and insurers rely on Zimperium to protect mobile apps and devices.</a:t>
            </a:r>
          </a:p>
        </p:txBody>
      </p:sp>
      <p:sp>
        <p:nvSpPr>
          <p:cNvPr id="14" name="TextBox 13"/>
          <p:cNvSpPr txBox="1"/>
          <p:nvPr/>
        </p:nvSpPr>
        <p:spPr>
          <a:xfrm>
            <a:off x="566928" y="6035040"/>
            <a:ext cx="10972800" cy="274320"/>
          </a:xfrm>
          <a:prstGeom prst="rect">
            <a:avLst/>
          </a:prstGeom>
          <a:noFill/>
        </p:spPr>
        <p:txBody>
          <a:bodyPr wrap="square" anchor="t" lIns="0" rIns="0" tIns="0" bIns="0">
            <a:spAutoFit/>
          </a:bodyPr>
          <a:lstStyle/>
          <a:p>
            <a:pPr algn="l">
              <a:lnSpc>
                <a:spcPct val="100000"/>
              </a:lnSpc>
              <a:spcAft>
                <a:spcPts val="0"/>
              </a:spcAft>
            </a:pPr>
            <a:r>
              <a:rPr sz="800" b="0">
                <a:solidFill>
                  <a:srgbClr val="9AA4B2"/>
                </a:solidFill>
                <a:latin typeface="Arial"/>
              </a:rPr>
              <a:t>Logos sourced from Zimperium's “Representative Global Enterprise Customers” sales material. Use only in Zimperium-approved contexts.</a:t>
            </a:r>
          </a:p>
        </p:txBody>
      </p:sp>
      <p:sp>
        <p:nvSpPr>
          <p:cNvPr id="15" name="TextBox 14"/>
          <p:cNvSpPr txBox="1"/>
          <p:nvPr/>
        </p:nvSpPr>
        <p:spPr>
          <a:xfrm>
            <a:off x="566928" y="6428232"/>
            <a:ext cx="7772400" cy="228600"/>
          </a:xfrm>
          <a:prstGeom prst="rect">
            <a:avLst/>
          </a:prstGeom>
          <a:noFill/>
        </p:spPr>
        <p:txBody>
          <a:bodyPr wrap="square" anchor="t" lIns="0" rIns="0" tIns="0" bIns="0">
            <a:spAutoFit/>
          </a:bodyPr>
          <a:lstStyle/>
          <a:p>
            <a:pPr algn="l">
              <a:lnSpc>
                <a:spcPct val="100000"/>
              </a:lnSpc>
              <a:spcAft>
                <a:spcPts val="0"/>
              </a:spcAft>
            </a:pPr>
            <a:r>
              <a:rPr sz="850" b="0">
                <a:solidFill>
                  <a:srgbClr val="7B8696"/>
                </a:solidFill>
                <a:latin typeface="Arial"/>
              </a:rPr>
              <a:t>SecureCentral — Authorised Zimperium Partner for Asia Pacific  |  Confidential</a:t>
            </a:r>
          </a:p>
        </p:txBody>
      </p:sp>
      <p:sp>
        <p:nvSpPr>
          <p:cNvPr id="16" name="TextBox 15"/>
          <p:cNvSpPr txBox="1"/>
          <p:nvPr/>
        </p:nvSpPr>
        <p:spPr>
          <a:xfrm>
            <a:off x="11064240" y="6428232"/>
            <a:ext cx="548640" cy="228600"/>
          </a:xfrm>
          <a:prstGeom prst="rect">
            <a:avLst/>
          </a:prstGeom>
          <a:noFill/>
        </p:spPr>
        <p:txBody>
          <a:bodyPr wrap="square" anchor="t" lIns="0" rIns="0" tIns="0" bIns="0">
            <a:spAutoFit/>
          </a:bodyPr>
          <a:lstStyle/>
          <a:p>
            <a:pPr algn="r">
              <a:lnSpc>
                <a:spcPct val="100000"/>
              </a:lnSpc>
              <a:spcAft>
                <a:spcPts val="0"/>
              </a:spcAft>
            </a:pPr>
            <a:r>
              <a:rPr sz="900" b="1">
                <a:solidFill>
                  <a:srgbClr val="7B8696"/>
                </a:solidFill>
                <a:latin typeface="Arial"/>
              </a:rPr>
              <a:t>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0"/>
            <a:ext cx="12191695" cy="1170432"/>
          </a:xfrm>
          <a:prstGeom prst="rect">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ectangle 3"/>
          <p:cNvSpPr/>
          <p:nvPr/>
        </p:nvSpPr>
        <p:spPr>
          <a:xfrm>
            <a:off x="0" y="1170432"/>
            <a:ext cx="12191695" cy="41148"/>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566928" y="201168"/>
            <a:ext cx="8778240" cy="274320"/>
          </a:xfrm>
          <a:prstGeom prst="rect">
            <a:avLst/>
          </a:prstGeom>
          <a:noFill/>
        </p:spPr>
        <p:txBody>
          <a:bodyPr wrap="square" anchor="t" lIns="0" rIns="0" tIns="0" bIns="0">
            <a:spAutoFit/>
          </a:bodyPr>
          <a:lstStyle/>
          <a:p>
            <a:pPr algn="l">
              <a:lnSpc>
                <a:spcPct val="100000"/>
              </a:lnSpc>
              <a:spcAft>
                <a:spcPts val="0"/>
              </a:spcAft>
            </a:pPr>
            <a:r>
              <a:rPr sz="1050" b="1">
                <a:solidFill>
                  <a:srgbClr val="FF4C15"/>
                </a:solidFill>
                <a:latin typeface="Arial"/>
              </a:rPr>
              <a:t>CUSTOMER PROOF</a:t>
            </a:r>
          </a:p>
        </p:txBody>
      </p:sp>
      <p:sp>
        <p:nvSpPr>
          <p:cNvPr id="6" name="TextBox 5"/>
          <p:cNvSpPr txBox="1"/>
          <p:nvPr/>
        </p:nvSpPr>
        <p:spPr>
          <a:xfrm>
            <a:off x="566928" y="420624"/>
            <a:ext cx="8915400" cy="502920"/>
          </a:xfrm>
          <a:prstGeom prst="rect">
            <a:avLst/>
          </a:prstGeom>
          <a:noFill/>
        </p:spPr>
        <p:txBody>
          <a:bodyPr wrap="square" anchor="t" lIns="0" rIns="0" tIns="0" bIns="0">
            <a:spAutoFit/>
          </a:bodyPr>
          <a:lstStyle/>
          <a:p>
            <a:pPr algn="l">
              <a:lnSpc>
                <a:spcPct val="100000"/>
              </a:lnSpc>
              <a:spcAft>
                <a:spcPts val="0"/>
              </a:spcAft>
            </a:pPr>
            <a:r>
              <a:rPr sz="2300" b="1">
                <a:solidFill>
                  <a:srgbClr val="0B1220"/>
                </a:solidFill>
                <a:latin typeface="Arial"/>
              </a:rPr>
              <a:t>Across every mobile-dependent industry</a:t>
            </a:r>
          </a:p>
        </p:txBody>
      </p:sp>
      <p:sp>
        <p:nvSpPr>
          <p:cNvPr id="7" name="TextBox 6"/>
          <p:cNvSpPr txBox="1"/>
          <p:nvPr/>
        </p:nvSpPr>
        <p:spPr>
          <a:xfrm>
            <a:off x="566928" y="914400"/>
            <a:ext cx="8961120" cy="274320"/>
          </a:xfrm>
          <a:prstGeom prst="rect">
            <a:avLst/>
          </a:prstGeom>
          <a:noFill/>
        </p:spPr>
        <p:txBody>
          <a:bodyPr wrap="square" anchor="t" lIns="0" rIns="0" tIns="0" bIns="0">
            <a:spAutoFit/>
          </a:bodyPr>
          <a:lstStyle/>
          <a:p>
            <a:pPr algn="l">
              <a:lnSpc>
                <a:spcPct val="100000"/>
              </a:lnSpc>
              <a:spcAft>
                <a:spcPts val="0"/>
              </a:spcAft>
            </a:pPr>
            <a:r>
              <a:rPr sz="1150" b="0">
                <a:solidFill>
                  <a:srgbClr val="5B6574"/>
                </a:solidFill>
                <a:latin typeface="Arial"/>
              </a:rPr>
              <a:t>Automotive, manufacturing, technology, healthcare, energy, entertainment and professional services</a:t>
            </a:r>
          </a:p>
        </p:txBody>
      </p:sp>
      <p:pic>
        <p:nvPicPr>
          <p:cNvPr id="8" name="Picture 7" descr="zimp_dark.png"/>
          <p:cNvPicPr>
            <a:picLocks noChangeAspect="1"/>
          </p:cNvPicPr>
          <p:nvPr/>
        </p:nvPicPr>
        <p:blipFill>
          <a:blip r:embed="rId2"/>
          <a:stretch>
            <a:fillRect/>
          </a:stretch>
        </p:blipFill>
        <p:spPr>
          <a:xfrm>
            <a:off x="9646920" y="310896"/>
            <a:ext cx="1570008" cy="237744"/>
          </a:xfrm>
          <a:prstGeom prst="rect">
            <a:avLst/>
          </a:prstGeom>
        </p:spPr>
      </p:pic>
      <p:pic>
        <p:nvPicPr>
          <p:cNvPr id="9" name="Picture 8" descr="sc_logo_light.png"/>
          <p:cNvPicPr>
            <a:picLocks noChangeAspect="1"/>
          </p:cNvPicPr>
          <p:nvPr/>
        </p:nvPicPr>
        <p:blipFill>
          <a:blip r:embed="rId3"/>
          <a:stretch>
            <a:fillRect/>
          </a:stretch>
        </p:blipFill>
        <p:spPr>
          <a:xfrm>
            <a:off x="9646920" y="658368"/>
            <a:ext cx="1629125" cy="274320"/>
          </a:xfrm>
          <a:prstGeom prst="rect">
            <a:avLst/>
          </a:prstGeom>
        </p:spPr>
      </p:pic>
      <p:sp>
        <p:nvSpPr>
          <p:cNvPr id="10" name="Rounded Rectangle 9"/>
          <p:cNvSpPr/>
          <p:nvPr/>
        </p:nvSpPr>
        <p:spPr>
          <a:xfrm>
            <a:off x="566928" y="1627632"/>
            <a:ext cx="5394960" cy="1783080"/>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Picture 10" descr="auto.png"/>
          <p:cNvPicPr>
            <a:picLocks noChangeAspect="1"/>
          </p:cNvPicPr>
          <p:nvPr/>
        </p:nvPicPr>
        <p:blipFill>
          <a:blip r:embed="rId4"/>
          <a:stretch>
            <a:fillRect/>
          </a:stretch>
        </p:blipFill>
        <p:spPr>
          <a:xfrm>
            <a:off x="2061986" y="1856232"/>
            <a:ext cx="2404842" cy="1005840"/>
          </a:xfrm>
          <a:prstGeom prst="rect">
            <a:avLst/>
          </a:prstGeom>
        </p:spPr>
      </p:pic>
      <p:sp>
        <p:nvSpPr>
          <p:cNvPr id="12" name="Rounded Rectangle 11"/>
          <p:cNvSpPr/>
          <p:nvPr/>
        </p:nvSpPr>
        <p:spPr>
          <a:xfrm>
            <a:off x="795528" y="2935224"/>
            <a:ext cx="2286000" cy="301752"/>
          </a:xfrm>
          <a:prstGeom prst="roundRect">
            <a:avLst>
              <a:gd name="adj" fmla="val 50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0" bIns="0"/>
          <a:lstStyle/>
          <a:p>
            <a:pPr algn="ctr"/>
            <a:r>
              <a:rPr sz="900" b="1">
                <a:solidFill>
                  <a:srgbClr val="FFFFFF"/>
                </a:solidFill>
                <a:latin typeface="Arial"/>
              </a:rPr>
              <a:t>AUTOMOTIVE</a:t>
            </a:r>
          </a:p>
        </p:txBody>
      </p:sp>
      <p:sp>
        <p:nvSpPr>
          <p:cNvPr id="13" name="Rounded Rectangle 12"/>
          <p:cNvSpPr/>
          <p:nvPr/>
        </p:nvSpPr>
        <p:spPr>
          <a:xfrm>
            <a:off x="6245352" y="1627632"/>
            <a:ext cx="5394960" cy="1783080"/>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4" name="Picture 13" descr="manu.png"/>
          <p:cNvPicPr>
            <a:picLocks noChangeAspect="1"/>
          </p:cNvPicPr>
          <p:nvPr/>
        </p:nvPicPr>
        <p:blipFill>
          <a:blip r:embed="rId5"/>
          <a:stretch>
            <a:fillRect/>
          </a:stretch>
        </p:blipFill>
        <p:spPr>
          <a:xfrm>
            <a:off x="7742049" y="1856232"/>
            <a:ext cx="2401565" cy="1005840"/>
          </a:xfrm>
          <a:prstGeom prst="rect">
            <a:avLst/>
          </a:prstGeom>
        </p:spPr>
      </p:pic>
      <p:sp>
        <p:nvSpPr>
          <p:cNvPr id="15" name="Rounded Rectangle 14"/>
          <p:cNvSpPr/>
          <p:nvPr/>
        </p:nvSpPr>
        <p:spPr>
          <a:xfrm>
            <a:off x="6473952" y="2935224"/>
            <a:ext cx="2286000" cy="301752"/>
          </a:xfrm>
          <a:prstGeom prst="roundRect">
            <a:avLst>
              <a:gd name="adj" fmla="val 50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0" bIns="0"/>
          <a:lstStyle/>
          <a:p>
            <a:pPr algn="ctr"/>
            <a:r>
              <a:rPr sz="900" b="1">
                <a:solidFill>
                  <a:srgbClr val="FFFFFF"/>
                </a:solidFill>
                <a:latin typeface="Arial"/>
              </a:rPr>
              <a:t>MANUFACTURING</a:t>
            </a:r>
          </a:p>
        </p:txBody>
      </p:sp>
      <p:sp>
        <p:nvSpPr>
          <p:cNvPr id="16" name="Rounded Rectangle 15"/>
          <p:cNvSpPr/>
          <p:nvPr/>
        </p:nvSpPr>
        <p:spPr>
          <a:xfrm>
            <a:off x="566928" y="3657600"/>
            <a:ext cx="3429000" cy="1783080"/>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7" name="Picture 16" descr="tech.png"/>
          <p:cNvPicPr>
            <a:picLocks noChangeAspect="1"/>
          </p:cNvPicPr>
          <p:nvPr/>
        </p:nvPicPr>
        <p:blipFill>
          <a:blip r:embed="rId6"/>
          <a:stretch>
            <a:fillRect/>
          </a:stretch>
        </p:blipFill>
        <p:spPr>
          <a:xfrm>
            <a:off x="1516399" y="3886200"/>
            <a:ext cx="1530056" cy="1005840"/>
          </a:xfrm>
          <a:prstGeom prst="rect">
            <a:avLst/>
          </a:prstGeom>
        </p:spPr>
      </p:pic>
      <p:sp>
        <p:nvSpPr>
          <p:cNvPr id="18" name="Rounded Rectangle 17"/>
          <p:cNvSpPr/>
          <p:nvPr/>
        </p:nvSpPr>
        <p:spPr>
          <a:xfrm>
            <a:off x="795528" y="4965192"/>
            <a:ext cx="2286000" cy="301752"/>
          </a:xfrm>
          <a:prstGeom prst="roundRect">
            <a:avLst>
              <a:gd name="adj" fmla="val 50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0" bIns="0"/>
          <a:lstStyle/>
          <a:p>
            <a:pPr algn="ctr"/>
            <a:r>
              <a:rPr sz="900" b="1">
                <a:solidFill>
                  <a:srgbClr val="FFFFFF"/>
                </a:solidFill>
                <a:latin typeface="Arial"/>
              </a:rPr>
              <a:t>TECHNOLOGY</a:t>
            </a:r>
          </a:p>
        </p:txBody>
      </p:sp>
      <p:sp>
        <p:nvSpPr>
          <p:cNvPr id="19" name="Rounded Rectangle 18"/>
          <p:cNvSpPr/>
          <p:nvPr/>
        </p:nvSpPr>
        <p:spPr>
          <a:xfrm>
            <a:off x="4206240" y="3657600"/>
            <a:ext cx="4709160" cy="1783080"/>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0" name="Picture 19" descr="health.png"/>
          <p:cNvPicPr>
            <a:picLocks noChangeAspect="1"/>
          </p:cNvPicPr>
          <p:nvPr/>
        </p:nvPicPr>
        <p:blipFill>
          <a:blip r:embed="rId7"/>
          <a:stretch>
            <a:fillRect/>
          </a:stretch>
        </p:blipFill>
        <p:spPr>
          <a:xfrm>
            <a:off x="4912815" y="3886200"/>
            <a:ext cx="3296009" cy="1005840"/>
          </a:xfrm>
          <a:prstGeom prst="rect">
            <a:avLst/>
          </a:prstGeom>
        </p:spPr>
      </p:pic>
      <p:sp>
        <p:nvSpPr>
          <p:cNvPr id="21" name="Rounded Rectangle 20"/>
          <p:cNvSpPr/>
          <p:nvPr/>
        </p:nvSpPr>
        <p:spPr>
          <a:xfrm>
            <a:off x="4434840" y="4965192"/>
            <a:ext cx="2286000" cy="301752"/>
          </a:xfrm>
          <a:prstGeom prst="roundRect">
            <a:avLst>
              <a:gd name="adj" fmla="val 50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0" bIns="0"/>
          <a:lstStyle/>
          <a:p>
            <a:pPr algn="ctr"/>
            <a:r>
              <a:rPr sz="900" b="1">
                <a:solidFill>
                  <a:srgbClr val="FFFFFF"/>
                </a:solidFill>
                <a:latin typeface="Arial"/>
              </a:rPr>
              <a:t>HEALTHCARE &amp; PHARMA</a:t>
            </a:r>
          </a:p>
        </p:txBody>
      </p:sp>
      <p:sp>
        <p:nvSpPr>
          <p:cNvPr id="22" name="Rounded Rectangle 21"/>
          <p:cNvSpPr/>
          <p:nvPr/>
        </p:nvSpPr>
        <p:spPr>
          <a:xfrm>
            <a:off x="9144000" y="3657600"/>
            <a:ext cx="2496312" cy="1783080"/>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3" name="Picture 22" descr="energy.png"/>
          <p:cNvPicPr>
            <a:picLocks noChangeAspect="1"/>
          </p:cNvPicPr>
          <p:nvPr/>
        </p:nvPicPr>
        <p:blipFill>
          <a:blip r:embed="rId8"/>
          <a:stretch>
            <a:fillRect/>
          </a:stretch>
        </p:blipFill>
        <p:spPr>
          <a:xfrm>
            <a:off x="9372600" y="3886200"/>
            <a:ext cx="2039112" cy="854035"/>
          </a:xfrm>
          <a:prstGeom prst="rect">
            <a:avLst/>
          </a:prstGeom>
        </p:spPr>
      </p:pic>
      <p:sp>
        <p:nvSpPr>
          <p:cNvPr id="24" name="Rounded Rectangle 23"/>
          <p:cNvSpPr/>
          <p:nvPr/>
        </p:nvSpPr>
        <p:spPr>
          <a:xfrm>
            <a:off x="9372600" y="4965192"/>
            <a:ext cx="2039112" cy="301752"/>
          </a:xfrm>
          <a:prstGeom prst="roundRect">
            <a:avLst>
              <a:gd name="adj" fmla="val 50000"/>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0" bIns="0"/>
          <a:lstStyle/>
          <a:p>
            <a:pPr algn="ctr"/>
            <a:r>
              <a:rPr sz="900" b="1">
                <a:solidFill>
                  <a:srgbClr val="FFFFFF"/>
                </a:solidFill>
                <a:latin typeface="Arial"/>
              </a:rPr>
              <a:t>ENERGY &amp; UTILITIES</a:t>
            </a:r>
          </a:p>
        </p:txBody>
      </p:sp>
      <p:sp>
        <p:nvSpPr>
          <p:cNvPr id="25" name="TextBox 24"/>
          <p:cNvSpPr txBox="1"/>
          <p:nvPr/>
        </p:nvSpPr>
        <p:spPr>
          <a:xfrm>
            <a:off x="566928" y="5806440"/>
            <a:ext cx="10972800" cy="320040"/>
          </a:xfrm>
          <a:prstGeom prst="rect">
            <a:avLst/>
          </a:prstGeom>
          <a:noFill/>
        </p:spPr>
        <p:txBody>
          <a:bodyPr wrap="square" anchor="t" lIns="0" rIns="0" tIns="0" bIns="0">
            <a:spAutoFit/>
          </a:bodyPr>
          <a:lstStyle/>
          <a:p>
            <a:pPr algn="l">
              <a:lnSpc>
                <a:spcPct val="100000"/>
              </a:lnSpc>
              <a:spcAft>
                <a:spcPts val="0"/>
              </a:spcAft>
            </a:pPr>
            <a:r>
              <a:rPr sz="1050" b="0">
                <a:solidFill>
                  <a:srgbClr val="5B6574"/>
                </a:solidFill>
                <a:latin typeface="Arial"/>
              </a:rPr>
              <a:t>Zimperium protects more than 300 enterprise customers and public-sector organisations globally, including defence and government agencies.</a:t>
            </a:r>
          </a:p>
        </p:txBody>
      </p:sp>
      <p:sp>
        <p:nvSpPr>
          <p:cNvPr id="26" name="TextBox 25"/>
          <p:cNvSpPr txBox="1"/>
          <p:nvPr/>
        </p:nvSpPr>
        <p:spPr>
          <a:xfrm>
            <a:off x="566928" y="6172200"/>
            <a:ext cx="10972800" cy="274320"/>
          </a:xfrm>
          <a:prstGeom prst="rect">
            <a:avLst/>
          </a:prstGeom>
          <a:noFill/>
        </p:spPr>
        <p:txBody>
          <a:bodyPr wrap="square" anchor="t" lIns="0" rIns="0" tIns="0" bIns="0">
            <a:spAutoFit/>
          </a:bodyPr>
          <a:lstStyle/>
          <a:p>
            <a:pPr algn="l">
              <a:lnSpc>
                <a:spcPct val="100000"/>
              </a:lnSpc>
              <a:spcAft>
                <a:spcPts val="0"/>
              </a:spcAft>
            </a:pPr>
            <a:r>
              <a:rPr sz="800" b="0">
                <a:solidFill>
                  <a:srgbClr val="9AA4B2"/>
                </a:solidFill>
                <a:latin typeface="Arial"/>
              </a:rPr>
              <a:t>Logos sourced from Zimperium's “Representative Global Enterprise Customers” sales material.</a:t>
            </a:r>
          </a:p>
        </p:txBody>
      </p:sp>
      <p:sp>
        <p:nvSpPr>
          <p:cNvPr id="27" name="TextBox 26"/>
          <p:cNvSpPr txBox="1"/>
          <p:nvPr/>
        </p:nvSpPr>
        <p:spPr>
          <a:xfrm>
            <a:off x="566928" y="6428232"/>
            <a:ext cx="7772400" cy="228600"/>
          </a:xfrm>
          <a:prstGeom prst="rect">
            <a:avLst/>
          </a:prstGeom>
          <a:noFill/>
        </p:spPr>
        <p:txBody>
          <a:bodyPr wrap="square" anchor="t" lIns="0" rIns="0" tIns="0" bIns="0">
            <a:spAutoFit/>
          </a:bodyPr>
          <a:lstStyle/>
          <a:p>
            <a:pPr algn="l">
              <a:lnSpc>
                <a:spcPct val="100000"/>
              </a:lnSpc>
              <a:spcAft>
                <a:spcPts val="0"/>
              </a:spcAft>
            </a:pPr>
            <a:r>
              <a:rPr sz="850" b="0">
                <a:solidFill>
                  <a:srgbClr val="7B8696"/>
                </a:solidFill>
                <a:latin typeface="Arial"/>
              </a:rPr>
              <a:t>SecureCentral — Authorised Zimperium Partner for Asia Pacific  |  Confidential</a:t>
            </a:r>
          </a:p>
        </p:txBody>
      </p:sp>
      <p:sp>
        <p:nvSpPr>
          <p:cNvPr id="28" name="TextBox 27"/>
          <p:cNvSpPr txBox="1"/>
          <p:nvPr/>
        </p:nvSpPr>
        <p:spPr>
          <a:xfrm>
            <a:off x="11064240" y="6428232"/>
            <a:ext cx="548640" cy="228600"/>
          </a:xfrm>
          <a:prstGeom prst="rect">
            <a:avLst/>
          </a:prstGeom>
          <a:noFill/>
        </p:spPr>
        <p:txBody>
          <a:bodyPr wrap="square" anchor="t" lIns="0" rIns="0" tIns="0" bIns="0">
            <a:spAutoFit/>
          </a:bodyPr>
          <a:lstStyle/>
          <a:p>
            <a:pPr algn="r">
              <a:lnSpc>
                <a:spcPct val="100000"/>
              </a:lnSpc>
              <a:spcAft>
                <a:spcPts val="0"/>
              </a:spcAft>
            </a:pPr>
            <a:r>
              <a:rPr sz="900" b="1">
                <a:solidFill>
                  <a:srgbClr val="7B8696"/>
                </a:solidFill>
                <a:latin typeface="Arial"/>
              </a:rPr>
              <a:t>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0"/>
            <a:ext cx="12191695" cy="1170432"/>
          </a:xfrm>
          <a:prstGeom prst="rect">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ectangle 3"/>
          <p:cNvSpPr/>
          <p:nvPr/>
        </p:nvSpPr>
        <p:spPr>
          <a:xfrm>
            <a:off x="0" y="1170432"/>
            <a:ext cx="12191695" cy="41148"/>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566928" y="201168"/>
            <a:ext cx="8778240" cy="274320"/>
          </a:xfrm>
          <a:prstGeom prst="rect">
            <a:avLst/>
          </a:prstGeom>
          <a:noFill/>
        </p:spPr>
        <p:txBody>
          <a:bodyPr wrap="square" anchor="t" lIns="0" rIns="0" tIns="0" bIns="0">
            <a:spAutoFit/>
          </a:bodyPr>
          <a:lstStyle/>
          <a:p>
            <a:pPr algn="l">
              <a:lnSpc>
                <a:spcPct val="100000"/>
              </a:lnSpc>
              <a:spcAft>
                <a:spcPts val="0"/>
              </a:spcAft>
            </a:pPr>
            <a:r>
              <a:rPr sz="1050" b="1">
                <a:solidFill>
                  <a:srgbClr val="FF4C15"/>
                </a:solidFill>
                <a:latin typeface="Arial"/>
              </a:rPr>
              <a:t>INDONESIA</a:t>
            </a:r>
          </a:p>
        </p:txBody>
      </p:sp>
      <p:sp>
        <p:nvSpPr>
          <p:cNvPr id="6" name="TextBox 5"/>
          <p:cNvSpPr txBox="1"/>
          <p:nvPr/>
        </p:nvSpPr>
        <p:spPr>
          <a:xfrm>
            <a:off x="566928" y="420624"/>
            <a:ext cx="8915400" cy="502920"/>
          </a:xfrm>
          <a:prstGeom prst="rect">
            <a:avLst/>
          </a:prstGeom>
          <a:noFill/>
        </p:spPr>
        <p:txBody>
          <a:bodyPr wrap="square" anchor="t" lIns="0" rIns="0" tIns="0" bIns="0">
            <a:spAutoFit/>
          </a:bodyPr>
          <a:lstStyle/>
          <a:p>
            <a:pPr algn="l">
              <a:lnSpc>
                <a:spcPct val="100000"/>
              </a:lnSpc>
              <a:spcAft>
                <a:spcPts val="0"/>
              </a:spcAft>
            </a:pPr>
            <a:r>
              <a:rPr sz="2300" b="1">
                <a:solidFill>
                  <a:srgbClr val="0B1220"/>
                </a:solidFill>
                <a:latin typeface="Arial"/>
              </a:rPr>
              <a:t>Where MAPS is deployed in the Indonesian market</a:t>
            </a:r>
          </a:p>
        </p:txBody>
      </p:sp>
      <p:sp>
        <p:nvSpPr>
          <p:cNvPr id="7" name="TextBox 6"/>
          <p:cNvSpPr txBox="1"/>
          <p:nvPr/>
        </p:nvSpPr>
        <p:spPr>
          <a:xfrm>
            <a:off x="566928" y="914400"/>
            <a:ext cx="8961120" cy="274320"/>
          </a:xfrm>
          <a:prstGeom prst="rect">
            <a:avLst/>
          </a:prstGeom>
          <a:noFill/>
        </p:spPr>
        <p:txBody>
          <a:bodyPr wrap="square" anchor="t" lIns="0" rIns="0" tIns="0" bIns="0">
            <a:spAutoFit/>
          </a:bodyPr>
          <a:lstStyle/>
          <a:p>
            <a:pPr algn="l">
              <a:lnSpc>
                <a:spcPct val="100000"/>
              </a:lnSpc>
              <a:spcAft>
                <a:spcPts val="0"/>
              </a:spcAft>
            </a:pPr>
            <a:r>
              <a:rPr sz="1150" b="0">
                <a:solidFill>
                  <a:srgbClr val="5B6574"/>
                </a:solidFill>
                <a:latin typeface="Arial"/>
              </a:rPr>
              <a:t>Named references are available under NDA through SecureCentral and Zimperium</a:t>
            </a:r>
          </a:p>
        </p:txBody>
      </p:sp>
      <p:pic>
        <p:nvPicPr>
          <p:cNvPr id="8" name="Picture 7" descr="zimp_dark.png"/>
          <p:cNvPicPr>
            <a:picLocks noChangeAspect="1"/>
          </p:cNvPicPr>
          <p:nvPr/>
        </p:nvPicPr>
        <p:blipFill>
          <a:blip r:embed="rId2"/>
          <a:stretch>
            <a:fillRect/>
          </a:stretch>
        </p:blipFill>
        <p:spPr>
          <a:xfrm>
            <a:off x="9646920" y="310896"/>
            <a:ext cx="1570008" cy="237744"/>
          </a:xfrm>
          <a:prstGeom prst="rect">
            <a:avLst/>
          </a:prstGeom>
        </p:spPr>
      </p:pic>
      <p:pic>
        <p:nvPicPr>
          <p:cNvPr id="9" name="Picture 8" descr="sc_logo_light.png"/>
          <p:cNvPicPr>
            <a:picLocks noChangeAspect="1"/>
          </p:cNvPicPr>
          <p:nvPr/>
        </p:nvPicPr>
        <p:blipFill>
          <a:blip r:embed="rId3"/>
          <a:stretch>
            <a:fillRect/>
          </a:stretch>
        </p:blipFill>
        <p:spPr>
          <a:xfrm>
            <a:off x="9646920" y="658368"/>
            <a:ext cx="1629125" cy="274320"/>
          </a:xfrm>
          <a:prstGeom prst="rect">
            <a:avLst/>
          </a:prstGeom>
        </p:spPr>
      </p:pic>
      <p:sp>
        <p:nvSpPr>
          <p:cNvPr id="10" name="Rounded Rectangle 9"/>
          <p:cNvSpPr/>
          <p:nvPr/>
        </p:nvSpPr>
        <p:spPr>
          <a:xfrm>
            <a:off x="566928" y="1627632"/>
            <a:ext cx="3493008" cy="1298448"/>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ectangle 10"/>
          <p:cNvSpPr/>
          <p:nvPr/>
        </p:nvSpPr>
        <p:spPr>
          <a:xfrm>
            <a:off x="566928" y="1828800"/>
            <a:ext cx="45720" cy="868680"/>
          </a:xfrm>
          <a:prstGeom prst="rect">
            <a:avLst/>
          </a:prstGeom>
          <a:solidFill>
            <a:srgbClr val="C99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822960" y="1856232"/>
            <a:ext cx="3017520" cy="274320"/>
          </a:xfrm>
          <a:prstGeom prst="rect">
            <a:avLst/>
          </a:prstGeom>
          <a:noFill/>
        </p:spPr>
        <p:txBody>
          <a:bodyPr wrap="square" anchor="t" lIns="0" rIns="0" tIns="0" bIns="0">
            <a:spAutoFit/>
          </a:bodyPr>
          <a:lstStyle/>
          <a:p>
            <a:pPr algn="l">
              <a:lnSpc>
                <a:spcPct val="100000"/>
              </a:lnSpc>
              <a:spcAft>
                <a:spcPts val="0"/>
              </a:spcAft>
            </a:pPr>
            <a:r>
              <a:rPr sz="1250" b="1">
                <a:solidFill>
                  <a:srgbClr val="0B1220"/>
                </a:solidFill>
                <a:latin typeface="Arial"/>
              </a:rPr>
              <a:t>Tier-1 &amp; digital banks</a:t>
            </a:r>
          </a:p>
        </p:txBody>
      </p:sp>
      <p:sp>
        <p:nvSpPr>
          <p:cNvPr id="13" name="TextBox 12"/>
          <p:cNvSpPr txBox="1"/>
          <p:nvPr/>
        </p:nvSpPr>
        <p:spPr>
          <a:xfrm>
            <a:off x="822960" y="2176272"/>
            <a:ext cx="3063240" cy="640080"/>
          </a:xfrm>
          <a:prstGeom prst="rect">
            <a:avLst/>
          </a:prstGeom>
          <a:noFill/>
        </p:spPr>
        <p:txBody>
          <a:bodyPr wrap="square" anchor="t" lIns="0" rIns="0" tIns="0" bIns="0">
            <a:spAutoFit/>
          </a:bodyPr>
          <a:lstStyle/>
          <a:p>
            <a:pPr algn="l">
              <a:lnSpc>
                <a:spcPct val="120000"/>
              </a:lnSpc>
              <a:spcAft>
                <a:spcPts val="0"/>
              </a:spcAft>
            </a:pPr>
            <a:r>
              <a:rPr sz="950" b="0">
                <a:solidFill>
                  <a:srgbClr val="5B6574"/>
                </a:solidFill>
                <a:latin typeface="Arial"/>
              </a:rPr>
              <a:t>Mobile banking super-apps protecting transaction signing, OTP flows and account opening.</a:t>
            </a:r>
          </a:p>
        </p:txBody>
      </p:sp>
      <p:sp>
        <p:nvSpPr>
          <p:cNvPr id="14" name="Rounded Rectangle 13"/>
          <p:cNvSpPr/>
          <p:nvPr/>
        </p:nvSpPr>
        <p:spPr>
          <a:xfrm>
            <a:off x="4297680" y="1627632"/>
            <a:ext cx="3493008" cy="1298448"/>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ectangle 14"/>
          <p:cNvSpPr/>
          <p:nvPr/>
        </p:nvSpPr>
        <p:spPr>
          <a:xfrm>
            <a:off x="4297680" y="1828800"/>
            <a:ext cx="45720" cy="868680"/>
          </a:xfrm>
          <a:prstGeom prst="rect">
            <a:avLst/>
          </a:prstGeom>
          <a:solidFill>
            <a:srgbClr val="C99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4553712" y="1856232"/>
            <a:ext cx="3017520" cy="274320"/>
          </a:xfrm>
          <a:prstGeom prst="rect">
            <a:avLst/>
          </a:prstGeom>
          <a:noFill/>
        </p:spPr>
        <p:txBody>
          <a:bodyPr wrap="square" anchor="t" lIns="0" rIns="0" tIns="0" bIns="0">
            <a:spAutoFit/>
          </a:bodyPr>
          <a:lstStyle/>
          <a:p>
            <a:pPr algn="l">
              <a:lnSpc>
                <a:spcPct val="100000"/>
              </a:lnSpc>
              <a:spcAft>
                <a:spcPts val="0"/>
              </a:spcAft>
            </a:pPr>
            <a:r>
              <a:rPr sz="1250" b="1">
                <a:solidFill>
                  <a:srgbClr val="0B1220"/>
                </a:solidFill>
                <a:latin typeface="Arial"/>
              </a:rPr>
              <a:t>E-wallets &amp; QRIS payments</a:t>
            </a:r>
          </a:p>
        </p:txBody>
      </p:sp>
      <p:sp>
        <p:nvSpPr>
          <p:cNvPr id="17" name="TextBox 16"/>
          <p:cNvSpPr txBox="1"/>
          <p:nvPr/>
        </p:nvSpPr>
        <p:spPr>
          <a:xfrm>
            <a:off x="4553712" y="2176272"/>
            <a:ext cx="3063240" cy="640080"/>
          </a:xfrm>
          <a:prstGeom prst="rect">
            <a:avLst/>
          </a:prstGeom>
          <a:noFill/>
        </p:spPr>
        <p:txBody>
          <a:bodyPr wrap="square" anchor="t" lIns="0" rIns="0" tIns="0" bIns="0">
            <a:spAutoFit/>
          </a:bodyPr>
          <a:lstStyle/>
          <a:p>
            <a:pPr algn="l">
              <a:lnSpc>
                <a:spcPct val="120000"/>
              </a:lnSpc>
              <a:spcAft>
                <a:spcPts val="0"/>
              </a:spcAft>
            </a:pPr>
            <a:r>
              <a:rPr sz="950" b="0">
                <a:solidFill>
                  <a:srgbClr val="5B6574"/>
                </a:solidFill>
                <a:latin typeface="Arial"/>
              </a:rPr>
              <a:t>Wallet apps and QRIS acceptance apps defending against emulator farms and bonus abuse.</a:t>
            </a:r>
          </a:p>
        </p:txBody>
      </p:sp>
      <p:sp>
        <p:nvSpPr>
          <p:cNvPr id="18" name="Rounded Rectangle 17"/>
          <p:cNvSpPr/>
          <p:nvPr/>
        </p:nvSpPr>
        <p:spPr>
          <a:xfrm>
            <a:off x="8028431" y="1627632"/>
            <a:ext cx="3493008" cy="1298448"/>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Rectangle 18"/>
          <p:cNvSpPr/>
          <p:nvPr/>
        </p:nvSpPr>
        <p:spPr>
          <a:xfrm>
            <a:off x="8028431" y="1828800"/>
            <a:ext cx="45720" cy="868680"/>
          </a:xfrm>
          <a:prstGeom prst="rect">
            <a:avLst/>
          </a:prstGeom>
          <a:solidFill>
            <a:srgbClr val="C99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284463" y="1856232"/>
            <a:ext cx="3017520" cy="274320"/>
          </a:xfrm>
          <a:prstGeom prst="rect">
            <a:avLst/>
          </a:prstGeom>
          <a:noFill/>
        </p:spPr>
        <p:txBody>
          <a:bodyPr wrap="square" anchor="t" lIns="0" rIns="0" tIns="0" bIns="0">
            <a:spAutoFit/>
          </a:bodyPr>
          <a:lstStyle/>
          <a:p>
            <a:pPr algn="l">
              <a:lnSpc>
                <a:spcPct val="100000"/>
              </a:lnSpc>
              <a:spcAft>
                <a:spcPts val="0"/>
              </a:spcAft>
            </a:pPr>
            <a:r>
              <a:rPr sz="1250" b="1">
                <a:solidFill>
                  <a:srgbClr val="0B1220"/>
                </a:solidFill>
                <a:latin typeface="Arial"/>
              </a:rPr>
              <a:t>Multifinance &amp; P2P lending</a:t>
            </a:r>
          </a:p>
        </p:txBody>
      </p:sp>
      <p:sp>
        <p:nvSpPr>
          <p:cNvPr id="21" name="TextBox 20"/>
          <p:cNvSpPr txBox="1"/>
          <p:nvPr/>
        </p:nvSpPr>
        <p:spPr>
          <a:xfrm>
            <a:off x="8284463" y="2176272"/>
            <a:ext cx="3063240" cy="640080"/>
          </a:xfrm>
          <a:prstGeom prst="rect">
            <a:avLst/>
          </a:prstGeom>
          <a:noFill/>
        </p:spPr>
        <p:txBody>
          <a:bodyPr wrap="square" anchor="t" lIns="0" rIns="0" tIns="0" bIns="0">
            <a:spAutoFit/>
          </a:bodyPr>
          <a:lstStyle/>
          <a:p>
            <a:pPr algn="l">
              <a:lnSpc>
                <a:spcPct val="120000"/>
              </a:lnSpc>
              <a:spcAft>
                <a:spcPts val="0"/>
              </a:spcAft>
            </a:pPr>
            <a:r>
              <a:rPr sz="950" b="0">
                <a:solidFill>
                  <a:srgbClr val="5B6574"/>
                </a:solidFill>
                <a:latin typeface="Arial"/>
              </a:rPr>
              <a:t>Lending apps hardened against repackaging and identity fraud at onboarding.</a:t>
            </a:r>
          </a:p>
        </p:txBody>
      </p:sp>
      <p:sp>
        <p:nvSpPr>
          <p:cNvPr id="22" name="Rounded Rectangle 21"/>
          <p:cNvSpPr/>
          <p:nvPr/>
        </p:nvSpPr>
        <p:spPr>
          <a:xfrm>
            <a:off x="566928" y="3090672"/>
            <a:ext cx="3493008" cy="1298448"/>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Rectangle 22"/>
          <p:cNvSpPr/>
          <p:nvPr/>
        </p:nvSpPr>
        <p:spPr>
          <a:xfrm>
            <a:off x="566928" y="3291840"/>
            <a:ext cx="45720" cy="868680"/>
          </a:xfrm>
          <a:prstGeom prst="rect">
            <a:avLst/>
          </a:prstGeom>
          <a:solidFill>
            <a:srgbClr val="C99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822960" y="3319272"/>
            <a:ext cx="3017520" cy="274320"/>
          </a:xfrm>
          <a:prstGeom prst="rect">
            <a:avLst/>
          </a:prstGeom>
          <a:noFill/>
        </p:spPr>
        <p:txBody>
          <a:bodyPr wrap="square" anchor="t" lIns="0" rIns="0" tIns="0" bIns="0">
            <a:spAutoFit/>
          </a:bodyPr>
          <a:lstStyle/>
          <a:p>
            <a:pPr algn="l">
              <a:lnSpc>
                <a:spcPct val="100000"/>
              </a:lnSpc>
              <a:spcAft>
                <a:spcPts val="0"/>
              </a:spcAft>
            </a:pPr>
            <a:r>
              <a:rPr sz="1250" b="1">
                <a:solidFill>
                  <a:srgbClr val="0B1220"/>
                </a:solidFill>
                <a:latin typeface="Arial"/>
              </a:rPr>
              <a:t>Insurance &amp; health apps</a:t>
            </a:r>
          </a:p>
        </p:txBody>
      </p:sp>
      <p:sp>
        <p:nvSpPr>
          <p:cNvPr id="25" name="TextBox 24"/>
          <p:cNvSpPr txBox="1"/>
          <p:nvPr/>
        </p:nvSpPr>
        <p:spPr>
          <a:xfrm>
            <a:off x="822960" y="3639312"/>
            <a:ext cx="3063240" cy="640080"/>
          </a:xfrm>
          <a:prstGeom prst="rect">
            <a:avLst/>
          </a:prstGeom>
          <a:noFill/>
        </p:spPr>
        <p:txBody>
          <a:bodyPr wrap="square" anchor="t" lIns="0" rIns="0" tIns="0" bIns="0">
            <a:spAutoFit/>
          </a:bodyPr>
          <a:lstStyle/>
          <a:p>
            <a:pPr algn="l">
              <a:lnSpc>
                <a:spcPct val="120000"/>
              </a:lnSpc>
              <a:spcAft>
                <a:spcPts val="0"/>
              </a:spcAft>
            </a:pPr>
            <a:r>
              <a:rPr sz="950" b="0">
                <a:solidFill>
                  <a:srgbClr val="5B6574"/>
                </a:solidFill>
                <a:latin typeface="Arial"/>
              </a:rPr>
              <a:t>Claims and policy apps protecting personal data under UU PDP.</a:t>
            </a:r>
          </a:p>
        </p:txBody>
      </p:sp>
      <p:sp>
        <p:nvSpPr>
          <p:cNvPr id="26" name="Rounded Rectangle 25"/>
          <p:cNvSpPr/>
          <p:nvPr/>
        </p:nvSpPr>
        <p:spPr>
          <a:xfrm>
            <a:off x="4297680" y="3090672"/>
            <a:ext cx="3493008" cy="1298448"/>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Rectangle 26"/>
          <p:cNvSpPr/>
          <p:nvPr/>
        </p:nvSpPr>
        <p:spPr>
          <a:xfrm>
            <a:off x="4297680" y="3291840"/>
            <a:ext cx="45720" cy="868680"/>
          </a:xfrm>
          <a:prstGeom prst="rect">
            <a:avLst/>
          </a:prstGeom>
          <a:solidFill>
            <a:srgbClr val="C99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TextBox 27"/>
          <p:cNvSpPr txBox="1"/>
          <p:nvPr/>
        </p:nvSpPr>
        <p:spPr>
          <a:xfrm>
            <a:off x="4553712" y="3319272"/>
            <a:ext cx="3017520" cy="274320"/>
          </a:xfrm>
          <a:prstGeom prst="rect">
            <a:avLst/>
          </a:prstGeom>
          <a:noFill/>
        </p:spPr>
        <p:txBody>
          <a:bodyPr wrap="square" anchor="t" lIns="0" rIns="0" tIns="0" bIns="0">
            <a:spAutoFit/>
          </a:bodyPr>
          <a:lstStyle/>
          <a:p>
            <a:pPr algn="l">
              <a:lnSpc>
                <a:spcPct val="100000"/>
              </a:lnSpc>
              <a:spcAft>
                <a:spcPts val="0"/>
              </a:spcAft>
            </a:pPr>
            <a:r>
              <a:rPr sz="1250" b="1">
                <a:solidFill>
                  <a:srgbClr val="0B1220"/>
                </a:solidFill>
                <a:latin typeface="Arial"/>
              </a:rPr>
              <a:t>Government &amp; public services</a:t>
            </a:r>
          </a:p>
        </p:txBody>
      </p:sp>
      <p:sp>
        <p:nvSpPr>
          <p:cNvPr id="29" name="TextBox 28"/>
          <p:cNvSpPr txBox="1"/>
          <p:nvPr/>
        </p:nvSpPr>
        <p:spPr>
          <a:xfrm>
            <a:off x="4553712" y="3639312"/>
            <a:ext cx="3063240" cy="640080"/>
          </a:xfrm>
          <a:prstGeom prst="rect">
            <a:avLst/>
          </a:prstGeom>
          <a:noFill/>
        </p:spPr>
        <p:txBody>
          <a:bodyPr wrap="square" anchor="t" lIns="0" rIns="0" tIns="0" bIns="0">
            <a:spAutoFit/>
          </a:bodyPr>
          <a:lstStyle/>
          <a:p>
            <a:pPr algn="l">
              <a:lnSpc>
                <a:spcPct val="120000"/>
              </a:lnSpc>
              <a:spcAft>
                <a:spcPts val="0"/>
              </a:spcAft>
            </a:pPr>
            <a:r>
              <a:rPr sz="950" b="0">
                <a:solidFill>
                  <a:srgbClr val="5B6574"/>
                </a:solidFill>
                <a:latin typeface="Arial"/>
              </a:rPr>
              <a:t>Citizen-facing identity and service apps requiring onshore telemetry.</a:t>
            </a:r>
          </a:p>
        </p:txBody>
      </p:sp>
      <p:sp>
        <p:nvSpPr>
          <p:cNvPr id="30" name="Rounded Rectangle 29"/>
          <p:cNvSpPr/>
          <p:nvPr/>
        </p:nvSpPr>
        <p:spPr>
          <a:xfrm>
            <a:off x="8028431" y="3090672"/>
            <a:ext cx="3493008" cy="1298448"/>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Rectangle 30"/>
          <p:cNvSpPr/>
          <p:nvPr/>
        </p:nvSpPr>
        <p:spPr>
          <a:xfrm>
            <a:off x="8028431" y="3291840"/>
            <a:ext cx="45720" cy="868680"/>
          </a:xfrm>
          <a:prstGeom prst="rect">
            <a:avLst/>
          </a:prstGeom>
          <a:solidFill>
            <a:srgbClr val="C99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TextBox 31"/>
          <p:cNvSpPr txBox="1"/>
          <p:nvPr/>
        </p:nvSpPr>
        <p:spPr>
          <a:xfrm>
            <a:off x="8284463" y="3319272"/>
            <a:ext cx="3017520" cy="274320"/>
          </a:xfrm>
          <a:prstGeom prst="rect">
            <a:avLst/>
          </a:prstGeom>
          <a:noFill/>
        </p:spPr>
        <p:txBody>
          <a:bodyPr wrap="square" anchor="t" lIns="0" rIns="0" tIns="0" bIns="0">
            <a:spAutoFit/>
          </a:bodyPr>
          <a:lstStyle/>
          <a:p>
            <a:pPr algn="l">
              <a:lnSpc>
                <a:spcPct val="100000"/>
              </a:lnSpc>
              <a:spcAft>
                <a:spcPts val="0"/>
              </a:spcAft>
            </a:pPr>
            <a:r>
              <a:rPr sz="1250" b="1">
                <a:solidFill>
                  <a:srgbClr val="0B1220"/>
                </a:solidFill>
                <a:latin typeface="Arial"/>
              </a:rPr>
              <a:t>Retail, airlines &amp; logistics</a:t>
            </a:r>
          </a:p>
        </p:txBody>
      </p:sp>
      <p:sp>
        <p:nvSpPr>
          <p:cNvPr id="33" name="TextBox 32"/>
          <p:cNvSpPr txBox="1"/>
          <p:nvPr/>
        </p:nvSpPr>
        <p:spPr>
          <a:xfrm>
            <a:off x="8284463" y="3639312"/>
            <a:ext cx="3063240" cy="640080"/>
          </a:xfrm>
          <a:prstGeom prst="rect">
            <a:avLst/>
          </a:prstGeom>
          <a:noFill/>
        </p:spPr>
        <p:txBody>
          <a:bodyPr wrap="square" anchor="t" lIns="0" rIns="0" tIns="0" bIns="0">
            <a:spAutoFit/>
          </a:bodyPr>
          <a:lstStyle/>
          <a:p>
            <a:pPr algn="l">
              <a:lnSpc>
                <a:spcPct val="120000"/>
              </a:lnSpc>
              <a:spcAft>
                <a:spcPts val="0"/>
              </a:spcAft>
            </a:pPr>
            <a:r>
              <a:rPr sz="950" b="0">
                <a:solidFill>
                  <a:srgbClr val="5B6574"/>
                </a:solidFill>
                <a:latin typeface="Arial"/>
              </a:rPr>
              <a:t>Loyalty, booking and driver apps protecting points, fares and route data.</a:t>
            </a:r>
          </a:p>
        </p:txBody>
      </p:sp>
      <p:sp>
        <p:nvSpPr>
          <p:cNvPr id="34" name="Rectangle 33"/>
          <p:cNvSpPr/>
          <p:nvPr/>
        </p:nvSpPr>
        <p:spPr>
          <a:xfrm>
            <a:off x="566928" y="4645152"/>
            <a:ext cx="11073384" cy="1234440"/>
          </a:xfrm>
          <a:prstGeom prst="rect">
            <a:avLst/>
          </a:prstGeom>
          <a:solidFill>
            <a:srgbClr val="FFF6F2"/>
          </a:solidFill>
          <a:ln w="12700">
            <a:solidFill>
              <a:srgbClr val="FFD2C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Rectangle 34"/>
          <p:cNvSpPr/>
          <p:nvPr/>
        </p:nvSpPr>
        <p:spPr>
          <a:xfrm>
            <a:off x="566928" y="4645152"/>
            <a:ext cx="54864" cy="1234440"/>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TextBox 35"/>
          <p:cNvSpPr txBox="1"/>
          <p:nvPr/>
        </p:nvSpPr>
        <p:spPr>
          <a:xfrm>
            <a:off x="914400" y="4846320"/>
            <a:ext cx="10424160" cy="868680"/>
          </a:xfrm>
          <a:prstGeom prst="rect">
            <a:avLst/>
          </a:prstGeom>
          <a:noFill/>
        </p:spPr>
        <p:txBody>
          <a:bodyPr wrap="square" anchor="t" lIns="0" rIns="0" tIns="0" bIns="0">
            <a:spAutoFit/>
          </a:bodyPr>
          <a:lstStyle/>
          <a:p>
            <a:pPr algn="l">
              <a:lnSpc>
                <a:spcPct val="120000"/>
              </a:lnSpc>
              <a:spcAft>
                <a:spcPts val="400"/>
              </a:spcAft>
            </a:pPr>
            <a:r>
              <a:rPr sz="1200" b="1">
                <a:solidFill>
                  <a:srgbClr val="0B1220"/>
                </a:solidFill>
                <a:latin typeface="Arial"/>
              </a:rPr>
              <a:t>A note on Indonesian customer logos</a:t>
            </a:r>
          </a:p>
          <a:p>
            <a:pPr algn="l">
              <a:lnSpc>
                <a:spcPct val="120000"/>
              </a:lnSpc>
              <a:spcAft>
                <a:spcPts val="0"/>
              </a:spcAft>
            </a:pPr>
            <a:r>
              <a:rPr sz="1000" b="0">
                <a:solidFill>
                  <a:srgbClr val="2A3340"/>
                </a:solidFill>
                <a:latin typeface="Arial"/>
              </a:rPr>
              <a:t>Zimperium does not publish a named Indonesian customer list, and several local deployments are contractually confidential. Rather than show logos we cannot substantiate, this slide describes the segments in which MAPS is deployed locally. SecureCentral will supply approved Indonesian reference logos, case studies and reference calls on request — confirm the current approved list with Zimperium before any external use.</a:t>
            </a:r>
          </a:p>
        </p:txBody>
      </p:sp>
      <p:sp>
        <p:nvSpPr>
          <p:cNvPr id="37" name="TextBox 36"/>
          <p:cNvSpPr txBox="1"/>
          <p:nvPr/>
        </p:nvSpPr>
        <p:spPr>
          <a:xfrm>
            <a:off x="566928" y="6428232"/>
            <a:ext cx="7772400" cy="228600"/>
          </a:xfrm>
          <a:prstGeom prst="rect">
            <a:avLst/>
          </a:prstGeom>
          <a:noFill/>
        </p:spPr>
        <p:txBody>
          <a:bodyPr wrap="square" anchor="t" lIns="0" rIns="0" tIns="0" bIns="0">
            <a:spAutoFit/>
          </a:bodyPr>
          <a:lstStyle/>
          <a:p>
            <a:pPr algn="l">
              <a:lnSpc>
                <a:spcPct val="100000"/>
              </a:lnSpc>
              <a:spcAft>
                <a:spcPts val="0"/>
              </a:spcAft>
            </a:pPr>
            <a:r>
              <a:rPr sz="850" b="0">
                <a:solidFill>
                  <a:srgbClr val="7B8696"/>
                </a:solidFill>
                <a:latin typeface="Arial"/>
              </a:rPr>
              <a:t>SecureCentral — Authorised Zimperium Partner for Asia Pacific  |  Confidential</a:t>
            </a:r>
          </a:p>
        </p:txBody>
      </p:sp>
      <p:sp>
        <p:nvSpPr>
          <p:cNvPr id="38" name="TextBox 37"/>
          <p:cNvSpPr txBox="1"/>
          <p:nvPr/>
        </p:nvSpPr>
        <p:spPr>
          <a:xfrm>
            <a:off x="11064240" y="6428232"/>
            <a:ext cx="548640" cy="228600"/>
          </a:xfrm>
          <a:prstGeom prst="rect">
            <a:avLst/>
          </a:prstGeom>
          <a:noFill/>
        </p:spPr>
        <p:txBody>
          <a:bodyPr wrap="square" anchor="t" lIns="0" rIns="0" tIns="0" bIns="0">
            <a:spAutoFit/>
          </a:bodyPr>
          <a:lstStyle/>
          <a:p>
            <a:pPr algn="r">
              <a:lnSpc>
                <a:spcPct val="100000"/>
              </a:lnSpc>
              <a:spcAft>
                <a:spcPts val="0"/>
              </a:spcAft>
            </a:pPr>
            <a:r>
              <a:rPr sz="900" b="1">
                <a:solidFill>
                  <a:srgbClr val="7B8696"/>
                </a:solidFill>
                <a:latin typeface="Arial"/>
              </a:rPr>
              <a:t>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0"/>
            <a:ext cx="12191695" cy="1170432"/>
          </a:xfrm>
          <a:prstGeom prst="rect">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ectangle 3"/>
          <p:cNvSpPr/>
          <p:nvPr/>
        </p:nvSpPr>
        <p:spPr>
          <a:xfrm>
            <a:off x="0" y="1170432"/>
            <a:ext cx="12191695" cy="41148"/>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566928" y="201168"/>
            <a:ext cx="8778240" cy="274320"/>
          </a:xfrm>
          <a:prstGeom prst="rect">
            <a:avLst/>
          </a:prstGeom>
          <a:noFill/>
        </p:spPr>
        <p:txBody>
          <a:bodyPr wrap="square" anchor="t" lIns="0" rIns="0" tIns="0" bIns="0">
            <a:spAutoFit/>
          </a:bodyPr>
          <a:lstStyle/>
          <a:p>
            <a:pPr algn="l">
              <a:lnSpc>
                <a:spcPct val="100000"/>
              </a:lnSpc>
              <a:spcAft>
                <a:spcPts val="0"/>
              </a:spcAft>
            </a:pPr>
            <a:r>
              <a:rPr sz="1050" b="1">
                <a:solidFill>
                  <a:srgbClr val="FF4C15"/>
                </a:solidFill>
                <a:latin typeface="Arial"/>
              </a:rPr>
              <a:t>WHY ZIMPERIUM</a:t>
            </a:r>
          </a:p>
        </p:txBody>
      </p:sp>
      <p:sp>
        <p:nvSpPr>
          <p:cNvPr id="6" name="TextBox 5"/>
          <p:cNvSpPr txBox="1"/>
          <p:nvPr/>
        </p:nvSpPr>
        <p:spPr>
          <a:xfrm>
            <a:off x="566928" y="420624"/>
            <a:ext cx="8915400" cy="502920"/>
          </a:xfrm>
          <a:prstGeom prst="rect">
            <a:avLst/>
          </a:prstGeom>
          <a:noFill/>
        </p:spPr>
        <p:txBody>
          <a:bodyPr wrap="square" anchor="t" lIns="0" rIns="0" tIns="0" bIns="0">
            <a:spAutoFit/>
          </a:bodyPr>
          <a:lstStyle/>
          <a:p>
            <a:pPr algn="l">
              <a:lnSpc>
                <a:spcPct val="100000"/>
              </a:lnSpc>
              <a:spcAft>
                <a:spcPts val="0"/>
              </a:spcAft>
            </a:pPr>
            <a:r>
              <a:rPr sz="2300" b="1">
                <a:solidFill>
                  <a:srgbClr val="FFFFFF"/>
                </a:solidFill>
                <a:latin typeface="Arial"/>
              </a:rPr>
              <a:t>Recognised leadership, measurable return</a:t>
            </a:r>
          </a:p>
        </p:txBody>
      </p:sp>
      <p:sp>
        <p:nvSpPr>
          <p:cNvPr id="7" name="TextBox 6"/>
          <p:cNvSpPr txBox="1"/>
          <p:nvPr/>
        </p:nvSpPr>
        <p:spPr>
          <a:xfrm>
            <a:off x="566928" y="914400"/>
            <a:ext cx="8961120" cy="274320"/>
          </a:xfrm>
          <a:prstGeom prst="rect">
            <a:avLst/>
          </a:prstGeom>
          <a:noFill/>
        </p:spPr>
        <p:txBody>
          <a:bodyPr wrap="square" anchor="t" lIns="0" rIns="0" tIns="0" bIns="0">
            <a:spAutoFit/>
          </a:bodyPr>
          <a:lstStyle/>
          <a:p>
            <a:pPr algn="l">
              <a:lnSpc>
                <a:spcPct val="100000"/>
              </a:lnSpc>
              <a:spcAft>
                <a:spcPts val="0"/>
              </a:spcAft>
            </a:pPr>
            <a:r>
              <a:rPr sz="1150" b="0">
                <a:solidFill>
                  <a:srgbClr val="B6C0CE"/>
                </a:solidFill>
                <a:latin typeface="Arial"/>
              </a:rPr>
              <a:t>Independent analyst recognition and customer-reported outcomes</a:t>
            </a:r>
          </a:p>
        </p:txBody>
      </p:sp>
      <p:pic>
        <p:nvPicPr>
          <p:cNvPr id="8" name="Picture 7" descr="zimp_white.png"/>
          <p:cNvPicPr>
            <a:picLocks noChangeAspect="1"/>
          </p:cNvPicPr>
          <p:nvPr/>
        </p:nvPicPr>
        <p:blipFill>
          <a:blip r:embed="rId2"/>
          <a:stretch>
            <a:fillRect/>
          </a:stretch>
        </p:blipFill>
        <p:spPr>
          <a:xfrm>
            <a:off x="9646920" y="310896"/>
            <a:ext cx="1570008" cy="237744"/>
          </a:xfrm>
          <a:prstGeom prst="rect">
            <a:avLst/>
          </a:prstGeom>
        </p:spPr>
      </p:pic>
      <p:pic>
        <p:nvPicPr>
          <p:cNvPr id="9" name="Picture 8" descr="sc_logo_dark.png"/>
          <p:cNvPicPr>
            <a:picLocks noChangeAspect="1"/>
          </p:cNvPicPr>
          <p:nvPr/>
        </p:nvPicPr>
        <p:blipFill>
          <a:blip r:embed="rId3"/>
          <a:stretch>
            <a:fillRect/>
          </a:stretch>
        </p:blipFill>
        <p:spPr>
          <a:xfrm>
            <a:off x="9646920" y="658368"/>
            <a:ext cx="1629125" cy="274320"/>
          </a:xfrm>
          <a:prstGeom prst="rect">
            <a:avLst/>
          </a:prstGeom>
        </p:spPr>
      </p:pic>
      <p:sp>
        <p:nvSpPr>
          <p:cNvPr id="10" name="Rectangle 9"/>
          <p:cNvSpPr/>
          <p:nvPr/>
        </p:nvSpPr>
        <p:spPr>
          <a:xfrm>
            <a:off x="566928" y="1691640"/>
            <a:ext cx="2633472" cy="1371600"/>
          </a:xfrm>
          <a:prstGeom prst="rect">
            <a:avLst/>
          </a:prstGeom>
          <a:solidFill>
            <a:srgbClr val="151F33"/>
          </a:solidFill>
          <a:ln w="12700">
            <a:solidFill>
              <a:srgbClr val="27344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795528" y="1920240"/>
            <a:ext cx="2194560" cy="457200"/>
          </a:xfrm>
          <a:prstGeom prst="rect">
            <a:avLst/>
          </a:prstGeom>
          <a:noFill/>
        </p:spPr>
        <p:txBody>
          <a:bodyPr wrap="square" anchor="t" lIns="0" rIns="0" tIns="0" bIns="0">
            <a:spAutoFit/>
          </a:bodyPr>
          <a:lstStyle/>
          <a:p>
            <a:pPr algn="l">
              <a:lnSpc>
                <a:spcPct val="100000"/>
              </a:lnSpc>
              <a:spcAft>
                <a:spcPts val="0"/>
              </a:spcAft>
            </a:pPr>
            <a:r>
              <a:rPr sz="2400" b="1">
                <a:solidFill>
                  <a:srgbClr val="FF4C15"/>
                </a:solidFill>
                <a:latin typeface="Arial"/>
              </a:rPr>
              <a:t>Leader</a:t>
            </a:r>
          </a:p>
        </p:txBody>
      </p:sp>
      <p:sp>
        <p:nvSpPr>
          <p:cNvPr id="12" name="TextBox 11"/>
          <p:cNvSpPr txBox="1"/>
          <p:nvPr/>
        </p:nvSpPr>
        <p:spPr>
          <a:xfrm>
            <a:off x="795528" y="2423160"/>
            <a:ext cx="2240280" cy="548640"/>
          </a:xfrm>
          <a:prstGeom prst="rect">
            <a:avLst/>
          </a:prstGeom>
          <a:noFill/>
        </p:spPr>
        <p:txBody>
          <a:bodyPr wrap="square" anchor="t" lIns="0" rIns="0" tIns="0" bIns="0">
            <a:spAutoFit/>
          </a:bodyPr>
          <a:lstStyle/>
          <a:p>
            <a:pPr algn="l">
              <a:lnSpc>
                <a:spcPct val="115000"/>
              </a:lnSpc>
              <a:spcAft>
                <a:spcPts val="0"/>
              </a:spcAft>
            </a:pPr>
            <a:r>
              <a:rPr sz="950" b="0">
                <a:solidFill>
                  <a:srgbClr val="B6C0CE"/>
                </a:solidFill>
                <a:latin typeface="Arial"/>
              </a:rPr>
              <a:t>SPARK Matrix™ In-App Protection Platform, 2026</a:t>
            </a:r>
          </a:p>
        </p:txBody>
      </p:sp>
      <p:sp>
        <p:nvSpPr>
          <p:cNvPr id="13" name="Rectangle 12"/>
          <p:cNvSpPr/>
          <p:nvPr/>
        </p:nvSpPr>
        <p:spPr>
          <a:xfrm>
            <a:off x="3383280" y="1691640"/>
            <a:ext cx="2633472" cy="1371600"/>
          </a:xfrm>
          <a:prstGeom prst="rect">
            <a:avLst/>
          </a:prstGeom>
          <a:solidFill>
            <a:srgbClr val="151F33"/>
          </a:solidFill>
          <a:ln w="12700">
            <a:solidFill>
              <a:srgbClr val="27344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3611880" y="1920240"/>
            <a:ext cx="2194560" cy="457200"/>
          </a:xfrm>
          <a:prstGeom prst="rect">
            <a:avLst/>
          </a:prstGeom>
          <a:noFill/>
        </p:spPr>
        <p:txBody>
          <a:bodyPr wrap="square" anchor="t" lIns="0" rIns="0" tIns="0" bIns="0">
            <a:spAutoFit/>
          </a:bodyPr>
          <a:lstStyle/>
          <a:p>
            <a:pPr algn="l">
              <a:lnSpc>
                <a:spcPct val="100000"/>
              </a:lnSpc>
              <a:spcAft>
                <a:spcPts val="0"/>
              </a:spcAft>
            </a:pPr>
            <a:r>
              <a:rPr sz="2400" b="1">
                <a:solidFill>
                  <a:srgbClr val="FF4C15"/>
                </a:solidFill>
                <a:latin typeface="Arial"/>
              </a:rPr>
              <a:t>$1.3M</a:t>
            </a:r>
          </a:p>
        </p:txBody>
      </p:sp>
      <p:sp>
        <p:nvSpPr>
          <p:cNvPr id="15" name="TextBox 14"/>
          <p:cNvSpPr txBox="1"/>
          <p:nvPr/>
        </p:nvSpPr>
        <p:spPr>
          <a:xfrm>
            <a:off x="3611880" y="2423160"/>
            <a:ext cx="2240280" cy="548640"/>
          </a:xfrm>
          <a:prstGeom prst="rect">
            <a:avLst/>
          </a:prstGeom>
          <a:noFill/>
        </p:spPr>
        <p:txBody>
          <a:bodyPr wrap="square" anchor="t" lIns="0" rIns="0" tIns="0" bIns="0">
            <a:spAutoFit/>
          </a:bodyPr>
          <a:lstStyle/>
          <a:p>
            <a:pPr algn="l">
              <a:lnSpc>
                <a:spcPct val="115000"/>
              </a:lnSpc>
              <a:spcAft>
                <a:spcPts val="0"/>
              </a:spcAft>
            </a:pPr>
            <a:r>
              <a:rPr sz="950" b="0">
                <a:solidFill>
                  <a:srgbClr val="B6C0CE"/>
                </a:solidFill>
                <a:latin typeface="Arial"/>
              </a:rPr>
              <a:t>fraud prevented in six months (customer reported)</a:t>
            </a:r>
          </a:p>
        </p:txBody>
      </p:sp>
      <p:sp>
        <p:nvSpPr>
          <p:cNvPr id="16" name="Rectangle 15"/>
          <p:cNvSpPr/>
          <p:nvPr/>
        </p:nvSpPr>
        <p:spPr>
          <a:xfrm>
            <a:off x="6199632" y="1691640"/>
            <a:ext cx="2633472" cy="1371600"/>
          </a:xfrm>
          <a:prstGeom prst="rect">
            <a:avLst/>
          </a:prstGeom>
          <a:solidFill>
            <a:srgbClr val="151F33"/>
          </a:solidFill>
          <a:ln w="12700">
            <a:solidFill>
              <a:srgbClr val="27344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6428232" y="1920240"/>
            <a:ext cx="2194560" cy="457200"/>
          </a:xfrm>
          <a:prstGeom prst="rect">
            <a:avLst/>
          </a:prstGeom>
          <a:noFill/>
        </p:spPr>
        <p:txBody>
          <a:bodyPr wrap="square" anchor="t" lIns="0" rIns="0" tIns="0" bIns="0">
            <a:spAutoFit/>
          </a:bodyPr>
          <a:lstStyle/>
          <a:p>
            <a:pPr algn="l">
              <a:lnSpc>
                <a:spcPct val="100000"/>
              </a:lnSpc>
              <a:spcAft>
                <a:spcPts val="0"/>
              </a:spcAft>
            </a:pPr>
            <a:r>
              <a:rPr sz="2400" b="1">
                <a:solidFill>
                  <a:srgbClr val="FF4C15"/>
                </a:solidFill>
                <a:latin typeface="Arial"/>
              </a:rPr>
              <a:t>95%</a:t>
            </a:r>
          </a:p>
        </p:txBody>
      </p:sp>
      <p:sp>
        <p:nvSpPr>
          <p:cNvPr id="18" name="TextBox 17"/>
          <p:cNvSpPr txBox="1"/>
          <p:nvPr/>
        </p:nvSpPr>
        <p:spPr>
          <a:xfrm>
            <a:off x="6428232" y="2423160"/>
            <a:ext cx="2240280" cy="548640"/>
          </a:xfrm>
          <a:prstGeom prst="rect">
            <a:avLst/>
          </a:prstGeom>
          <a:noFill/>
        </p:spPr>
        <p:txBody>
          <a:bodyPr wrap="square" anchor="t" lIns="0" rIns="0" tIns="0" bIns="0">
            <a:spAutoFit/>
          </a:bodyPr>
          <a:lstStyle/>
          <a:p>
            <a:pPr algn="l">
              <a:lnSpc>
                <a:spcPct val="115000"/>
              </a:lnSpc>
              <a:spcAft>
                <a:spcPts val="0"/>
              </a:spcAft>
            </a:pPr>
            <a:r>
              <a:rPr sz="950" b="0">
                <a:solidFill>
                  <a:srgbClr val="B6C0CE"/>
                </a:solidFill>
                <a:latin typeface="Arial"/>
              </a:rPr>
              <a:t>of malware fraud blocked in a banking deployment</a:t>
            </a:r>
          </a:p>
        </p:txBody>
      </p:sp>
      <p:sp>
        <p:nvSpPr>
          <p:cNvPr id="19" name="Rectangle 18"/>
          <p:cNvSpPr/>
          <p:nvPr/>
        </p:nvSpPr>
        <p:spPr>
          <a:xfrm>
            <a:off x="9015984" y="1691640"/>
            <a:ext cx="2633472" cy="1371600"/>
          </a:xfrm>
          <a:prstGeom prst="rect">
            <a:avLst/>
          </a:prstGeom>
          <a:solidFill>
            <a:srgbClr val="151F33"/>
          </a:solidFill>
          <a:ln w="12700">
            <a:solidFill>
              <a:srgbClr val="27344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9244584" y="1920240"/>
            <a:ext cx="2194560" cy="457200"/>
          </a:xfrm>
          <a:prstGeom prst="rect">
            <a:avLst/>
          </a:prstGeom>
          <a:noFill/>
        </p:spPr>
        <p:txBody>
          <a:bodyPr wrap="square" anchor="t" lIns="0" rIns="0" tIns="0" bIns="0">
            <a:spAutoFit/>
          </a:bodyPr>
          <a:lstStyle/>
          <a:p>
            <a:pPr algn="l">
              <a:lnSpc>
                <a:spcPct val="100000"/>
              </a:lnSpc>
              <a:spcAft>
                <a:spcPts val="0"/>
              </a:spcAft>
            </a:pPr>
            <a:r>
              <a:rPr sz="2400" b="1">
                <a:solidFill>
                  <a:srgbClr val="FF4C15"/>
                </a:solidFill>
                <a:latin typeface="Arial"/>
              </a:rPr>
              <a:t>$17.5M</a:t>
            </a:r>
          </a:p>
        </p:txBody>
      </p:sp>
      <p:sp>
        <p:nvSpPr>
          <p:cNvPr id="21" name="TextBox 20"/>
          <p:cNvSpPr txBox="1"/>
          <p:nvPr/>
        </p:nvSpPr>
        <p:spPr>
          <a:xfrm>
            <a:off x="9244584" y="2423160"/>
            <a:ext cx="2240280" cy="548640"/>
          </a:xfrm>
          <a:prstGeom prst="rect">
            <a:avLst/>
          </a:prstGeom>
          <a:noFill/>
        </p:spPr>
        <p:txBody>
          <a:bodyPr wrap="square" anchor="t" lIns="0" rIns="0" tIns="0" bIns="0">
            <a:spAutoFit/>
          </a:bodyPr>
          <a:lstStyle/>
          <a:p>
            <a:pPr algn="l">
              <a:lnSpc>
                <a:spcPct val="115000"/>
              </a:lnSpc>
              <a:spcAft>
                <a:spcPts val="0"/>
              </a:spcAft>
            </a:pPr>
            <a:r>
              <a:rPr sz="950" b="0">
                <a:solidFill>
                  <a:srgbClr val="B6C0CE"/>
                </a:solidFill>
                <a:latin typeface="Arial"/>
              </a:rPr>
              <a:t>total benefits in a logistics deployment</a:t>
            </a:r>
          </a:p>
        </p:txBody>
      </p:sp>
      <p:sp>
        <p:nvSpPr>
          <p:cNvPr id="22" name="Rectangle 21"/>
          <p:cNvSpPr/>
          <p:nvPr/>
        </p:nvSpPr>
        <p:spPr>
          <a:xfrm>
            <a:off x="566928" y="3310128"/>
            <a:ext cx="5486400" cy="1371600"/>
          </a:xfrm>
          <a:prstGeom prst="rect">
            <a:avLst/>
          </a:prstGeom>
          <a:solidFill>
            <a:srgbClr val="151F33"/>
          </a:solidFill>
          <a:ln w="12700">
            <a:solidFill>
              <a:srgbClr val="27344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868680" y="3520440"/>
            <a:ext cx="4937760" cy="1005840"/>
          </a:xfrm>
          <a:prstGeom prst="rect">
            <a:avLst/>
          </a:prstGeom>
          <a:noFill/>
        </p:spPr>
        <p:txBody>
          <a:bodyPr wrap="square" anchor="t" lIns="0" rIns="0" tIns="0" bIns="0">
            <a:spAutoFit/>
          </a:bodyPr>
          <a:lstStyle/>
          <a:p>
            <a:pPr algn="l">
              <a:lnSpc>
                <a:spcPct val="120000"/>
              </a:lnSpc>
              <a:spcAft>
                <a:spcPts val="400"/>
              </a:spcAft>
            </a:pPr>
            <a:r>
              <a:rPr sz="1050" b="0">
                <a:solidFill>
                  <a:srgbClr val="D6DEE8"/>
                </a:solidFill>
                <a:latin typeface="Arial"/>
              </a:rPr>
              <a:t>“Zimperium continues to solidify its position as a formidable Leader in the App Protection Platform market … giving enterprises everything they need to build secure, compliant, and fraud-resistant mobile apps.”</a:t>
            </a:r>
          </a:p>
          <a:p>
            <a:pPr algn="l">
              <a:lnSpc>
                <a:spcPct val="120000"/>
              </a:lnSpc>
              <a:spcAft>
                <a:spcPts val="0"/>
              </a:spcAft>
            </a:pPr>
            <a:r>
              <a:rPr sz="900" b="1">
                <a:solidFill>
                  <a:srgbClr val="FF4C15"/>
                </a:solidFill>
                <a:latin typeface="Arial"/>
              </a:rPr>
              <a:t>SPARK Matrix™: In-App Protection Platform, 2026</a:t>
            </a:r>
          </a:p>
        </p:txBody>
      </p:sp>
      <p:sp>
        <p:nvSpPr>
          <p:cNvPr id="24" name="Rectangle 23"/>
          <p:cNvSpPr/>
          <p:nvPr/>
        </p:nvSpPr>
        <p:spPr>
          <a:xfrm>
            <a:off x="6245352" y="3310128"/>
            <a:ext cx="5394960" cy="1371600"/>
          </a:xfrm>
          <a:prstGeom prst="rect">
            <a:avLst/>
          </a:prstGeom>
          <a:solidFill>
            <a:srgbClr val="151F33"/>
          </a:solidFill>
          <a:ln w="12700">
            <a:solidFill>
              <a:srgbClr val="27344B"/>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6547104" y="3520440"/>
            <a:ext cx="4846320" cy="1005840"/>
          </a:xfrm>
          <a:prstGeom prst="rect">
            <a:avLst/>
          </a:prstGeom>
          <a:noFill/>
        </p:spPr>
        <p:txBody>
          <a:bodyPr wrap="square" anchor="t" lIns="0" rIns="0" tIns="0" bIns="0">
            <a:spAutoFit/>
          </a:bodyPr>
          <a:lstStyle/>
          <a:p>
            <a:pPr algn="l">
              <a:lnSpc>
                <a:spcPct val="120000"/>
              </a:lnSpc>
              <a:spcAft>
                <a:spcPts val="400"/>
              </a:spcAft>
            </a:pPr>
            <a:r>
              <a:rPr sz="1050" b="0">
                <a:solidFill>
                  <a:srgbClr val="D6DEE8"/>
                </a:solidFill>
                <a:latin typeface="Arial"/>
              </a:rPr>
              <a:t>“Mobile applications face distinct threats — such as device loss/theft or on-device malware — that differ from those targeting web applications.”</a:t>
            </a:r>
          </a:p>
          <a:p>
            <a:pPr algn="l">
              <a:lnSpc>
                <a:spcPct val="120000"/>
              </a:lnSpc>
              <a:spcAft>
                <a:spcPts val="0"/>
              </a:spcAft>
            </a:pPr>
            <a:r>
              <a:rPr sz="900" b="1">
                <a:solidFill>
                  <a:srgbClr val="FF4C15"/>
                </a:solidFill>
                <a:latin typeface="Arial"/>
              </a:rPr>
              <a:t>Gartner, How to Avoid Common Cybersecurity Pitfalls in Mobile App Development</a:t>
            </a:r>
          </a:p>
        </p:txBody>
      </p:sp>
      <p:sp>
        <p:nvSpPr>
          <p:cNvPr id="26" name="TextBox 25"/>
          <p:cNvSpPr txBox="1"/>
          <p:nvPr/>
        </p:nvSpPr>
        <p:spPr>
          <a:xfrm>
            <a:off x="566928" y="4983480"/>
            <a:ext cx="2560320" cy="274320"/>
          </a:xfrm>
          <a:prstGeom prst="rect">
            <a:avLst/>
          </a:prstGeom>
          <a:noFill/>
        </p:spPr>
        <p:txBody>
          <a:bodyPr wrap="square" anchor="t" lIns="0" rIns="0" tIns="0" bIns="0">
            <a:spAutoFit/>
          </a:bodyPr>
          <a:lstStyle/>
          <a:p>
            <a:pPr algn="l">
              <a:lnSpc>
                <a:spcPct val="100000"/>
              </a:lnSpc>
              <a:spcAft>
                <a:spcPts val="0"/>
              </a:spcAft>
            </a:pPr>
            <a:r>
              <a:rPr sz="1250" b="1">
                <a:solidFill>
                  <a:srgbClr val="FFFFFF"/>
                </a:solidFill>
                <a:latin typeface="Arial"/>
              </a:rPr>
              <a:t>Mobile-only focus</a:t>
            </a:r>
          </a:p>
        </p:txBody>
      </p:sp>
      <p:sp>
        <p:nvSpPr>
          <p:cNvPr id="27" name="TextBox 26"/>
          <p:cNvSpPr txBox="1"/>
          <p:nvPr/>
        </p:nvSpPr>
        <p:spPr>
          <a:xfrm>
            <a:off x="566928" y="5303520"/>
            <a:ext cx="2606040" cy="731520"/>
          </a:xfrm>
          <a:prstGeom prst="rect">
            <a:avLst/>
          </a:prstGeom>
          <a:noFill/>
        </p:spPr>
        <p:txBody>
          <a:bodyPr wrap="square" anchor="t" lIns="0" rIns="0" tIns="0" bIns="0">
            <a:spAutoFit/>
          </a:bodyPr>
          <a:lstStyle/>
          <a:p>
            <a:pPr algn="l">
              <a:lnSpc>
                <a:spcPct val="120000"/>
              </a:lnSpc>
              <a:spcAft>
                <a:spcPts val="0"/>
              </a:spcAft>
            </a:pPr>
            <a:r>
              <a:rPr sz="950" b="0">
                <a:solidFill>
                  <a:srgbClr val="9FACBD"/>
                </a:solidFill>
                <a:latin typeface="Arial"/>
              </a:rPr>
              <a:t>Zimperium does nothing else. zLabs research feeds the detection engine continuously.</a:t>
            </a:r>
          </a:p>
        </p:txBody>
      </p:sp>
      <p:sp>
        <p:nvSpPr>
          <p:cNvPr id="28" name="TextBox 27"/>
          <p:cNvSpPr txBox="1"/>
          <p:nvPr/>
        </p:nvSpPr>
        <p:spPr>
          <a:xfrm>
            <a:off x="3383280" y="4983480"/>
            <a:ext cx="2560320" cy="274320"/>
          </a:xfrm>
          <a:prstGeom prst="rect">
            <a:avLst/>
          </a:prstGeom>
          <a:noFill/>
        </p:spPr>
        <p:txBody>
          <a:bodyPr wrap="square" anchor="t" lIns="0" rIns="0" tIns="0" bIns="0">
            <a:spAutoFit/>
          </a:bodyPr>
          <a:lstStyle/>
          <a:p>
            <a:pPr algn="l">
              <a:lnSpc>
                <a:spcPct val="100000"/>
              </a:lnSpc>
              <a:spcAft>
                <a:spcPts val="0"/>
              </a:spcAft>
            </a:pPr>
            <a:r>
              <a:rPr sz="1250" b="1">
                <a:solidFill>
                  <a:srgbClr val="FFFFFF"/>
                </a:solidFill>
                <a:latin typeface="Arial"/>
              </a:rPr>
              <a:t>On-device AI detection</a:t>
            </a:r>
          </a:p>
        </p:txBody>
      </p:sp>
      <p:sp>
        <p:nvSpPr>
          <p:cNvPr id="29" name="TextBox 28"/>
          <p:cNvSpPr txBox="1"/>
          <p:nvPr/>
        </p:nvSpPr>
        <p:spPr>
          <a:xfrm>
            <a:off x="3383280" y="5303520"/>
            <a:ext cx="2606040" cy="731520"/>
          </a:xfrm>
          <a:prstGeom prst="rect">
            <a:avLst/>
          </a:prstGeom>
          <a:noFill/>
        </p:spPr>
        <p:txBody>
          <a:bodyPr wrap="square" anchor="t" lIns="0" rIns="0" tIns="0" bIns="0">
            <a:spAutoFit/>
          </a:bodyPr>
          <a:lstStyle/>
          <a:p>
            <a:pPr algn="l">
              <a:lnSpc>
                <a:spcPct val="120000"/>
              </a:lnSpc>
              <a:spcAft>
                <a:spcPts val="0"/>
              </a:spcAft>
            </a:pPr>
            <a:r>
              <a:rPr sz="950" b="0">
                <a:solidFill>
                  <a:srgbClr val="9FACBD"/>
                </a:solidFill>
                <a:latin typeface="Arial"/>
              </a:rPr>
              <a:t>Works offline, no cloud round-trip, no user data leaving the handset.</a:t>
            </a:r>
          </a:p>
        </p:txBody>
      </p:sp>
      <p:sp>
        <p:nvSpPr>
          <p:cNvPr id="30" name="TextBox 29"/>
          <p:cNvSpPr txBox="1"/>
          <p:nvPr/>
        </p:nvSpPr>
        <p:spPr>
          <a:xfrm>
            <a:off x="6199632" y="4983480"/>
            <a:ext cx="2560320" cy="274320"/>
          </a:xfrm>
          <a:prstGeom prst="rect">
            <a:avLst/>
          </a:prstGeom>
          <a:noFill/>
        </p:spPr>
        <p:txBody>
          <a:bodyPr wrap="square" anchor="t" lIns="0" rIns="0" tIns="0" bIns="0">
            <a:spAutoFit/>
          </a:bodyPr>
          <a:lstStyle/>
          <a:p>
            <a:pPr algn="l">
              <a:lnSpc>
                <a:spcPct val="100000"/>
              </a:lnSpc>
              <a:spcAft>
                <a:spcPts val="0"/>
              </a:spcAft>
            </a:pPr>
            <a:r>
              <a:rPr sz="1250" b="1">
                <a:solidFill>
                  <a:srgbClr val="FFFFFF"/>
                </a:solidFill>
                <a:latin typeface="Arial"/>
              </a:rPr>
              <a:t>Apps and devices</a:t>
            </a:r>
          </a:p>
        </p:txBody>
      </p:sp>
      <p:sp>
        <p:nvSpPr>
          <p:cNvPr id="31" name="TextBox 30"/>
          <p:cNvSpPr txBox="1"/>
          <p:nvPr/>
        </p:nvSpPr>
        <p:spPr>
          <a:xfrm>
            <a:off x="6199632" y="5303520"/>
            <a:ext cx="2606040" cy="731520"/>
          </a:xfrm>
          <a:prstGeom prst="rect">
            <a:avLst/>
          </a:prstGeom>
          <a:noFill/>
        </p:spPr>
        <p:txBody>
          <a:bodyPr wrap="square" anchor="t" lIns="0" rIns="0" tIns="0" bIns="0">
            <a:spAutoFit/>
          </a:bodyPr>
          <a:lstStyle/>
          <a:p>
            <a:pPr algn="l">
              <a:lnSpc>
                <a:spcPct val="120000"/>
              </a:lnSpc>
              <a:spcAft>
                <a:spcPts val="0"/>
              </a:spcAft>
            </a:pPr>
            <a:r>
              <a:rPr sz="950" b="0">
                <a:solidFill>
                  <a:srgbClr val="9FACBD"/>
                </a:solidFill>
                <a:latin typeface="Arial"/>
              </a:rPr>
              <a:t>MAPS plus MTD from one vendor — the full mobile attack surface.</a:t>
            </a:r>
          </a:p>
        </p:txBody>
      </p:sp>
      <p:sp>
        <p:nvSpPr>
          <p:cNvPr id="32" name="TextBox 31"/>
          <p:cNvSpPr txBox="1"/>
          <p:nvPr/>
        </p:nvSpPr>
        <p:spPr>
          <a:xfrm>
            <a:off x="9015984" y="4983480"/>
            <a:ext cx="2560320" cy="274320"/>
          </a:xfrm>
          <a:prstGeom prst="rect">
            <a:avLst/>
          </a:prstGeom>
          <a:noFill/>
        </p:spPr>
        <p:txBody>
          <a:bodyPr wrap="square" anchor="t" lIns="0" rIns="0" tIns="0" bIns="0">
            <a:spAutoFit/>
          </a:bodyPr>
          <a:lstStyle/>
          <a:p>
            <a:pPr algn="l">
              <a:lnSpc>
                <a:spcPct val="100000"/>
              </a:lnSpc>
              <a:spcAft>
                <a:spcPts val="0"/>
              </a:spcAft>
            </a:pPr>
            <a:r>
              <a:rPr sz="1250" b="1">
                <a:solidFill>
                  <a:srgbClr val="FFFFFF"/>
                </a:solidFill>
                <a:latin typeface="Arial"/>
              </a:rPr>
              <a:t>Local delivery</a:t>
            </a:r>
          </a:p>
        </p:txBody>
      </p:sp>
      <p:sp>
        <p:nvSpPr>
          <p:cNvPr id="33" name="TextBox 32"/>
          <p:cNvSpPr txBox="1"/>
          <p:nvPr/>
        </p:nvSpPr>
        <p:spPr>
          <a:xfrm>
            <a:off x="9015984" y="5303520"/>
            <a:ext cx="2606040" cy="731520"/>
          </a:xfrm>
          <a:prstGeom prst="rect">
            <a:avLst/>
          </a:prstGeom>
          <a:noFill/>
        </p:spPr>
        <p:txBody>
          <a:bodyPr wrap="square" anchor="t" lIns="0" rIns="0" tIns="0" bIns="0">
            <a:spAutoFit/>
          </a:bodyPr>
          <a:lstStyle/>
          <a:p>
            <a:pPr algn="l">
              <a:lnSpc>
                <a:spcPct val="120000"/>
              </a:lnSpc>
              <a:spcAft>
                <a:spcPts val="0"/>
              </a:spcAft>
            </a:pPr>
            <a:r>
              <a:rPr sz="950" b="0">
                <a:solidFill>
                  <a:srgbClr val="9FACBD"/>
                </a:solidFill>
                <a:latin typeface="Arial"/>
              </a:rPr>
              <a:t>SecureCentral provides Indonesian pre-sales, integration and support.</a:t>
            </a:r>
          </a:p>
        </p:txBody>
      </p:sp>
      <p:sp>
        <p:nvSpPr>
          <p:cNvPr id="34" name="TextBox 33"/>
          <p:cNvSpPr txBox="1"/>
          <p:nvPr/>
        </p:nvSpPr>
        <p:spPr>
          <a:xfrm>
            <a:off x="566928" y="6428232"/>
            <a:ext cx="7772400" cy="228600"/>
          </a:xfrm>
          <a:prstGeom prst="rect">
            <a:avLst/>
          </a:prstGeom>
          <a:noFill/>
        </p:spPr>
        <p:txBody>
          <a:bodyPr wrap="square" anchor="t" lIns="0" rIns="0" tIns="0" bIns="0">
            <a:spAutoFit/>
          </a:bodyPr>
          <a:lstStyle/>
          <a:p>
            <a:pPr algn="l">
              <a:lnSpc>
                <a:spcPct val="100000"/>
              </a:lnSpc>
              <a:spcAft>
                <a:spcPts val="0"/>
              </a:spcAft>
            </a:pPr>
            <a:r>
              <a:rPr sz="850" b="0">
                <a:solidFill>
                  <a:srgbClr val="5A6678"/>
                </a:solidFill>
                <a:latin typeface="Arial"/>
              </a:rPr>
              <a:t>SecureCentral — Authorised Zimperium Partner for Asia Pacific  |  Confidential</a:t>
            </a:r>
          </a:p>
        </p:txBody>
      </p:sp>
      <p:sp>
        <p:nvSpPr>
          <p:cNvPr id="35" name="TextBox 34"/>
          <p:cNvSpPr txBox="1"/>
          <p:nvPr/>
        </p:nvSpPr>
        <p:spPr>
          <a:xfrm>
            <a:off x="11064240" y="6428232"/>
            <a:ext cx="548640" cy="228600"/>
          </a:xfrm>
          <a:prstGeom prst="rect">
            <a:avLst/>
          </a:prstGeom>
          <a:noFill/>
        </p:spPr>
        <p:txBody>
          <a:bodyPr wrap="square" anchor="t" lIns="0" rIns="0" tIns="0" bIns="0">
            <a:spAutoFit/>
          </a:bodyPr>
          <a:lstStyle/>
          <a:p>
            <a:pPr algn="r">
              <a:lnSpc>
                <a:spcPct val="100000"/>
              </a:lnSpc>
              <a:spcAft>
                <a:spcPts val="0"/>
              </a:spcAft>
            </a:pPr>
            <a:r>
              <a:rPr sz="900" b="1">
                <a:solidFill>
                  <a:srgbClr val="5A6678"/>
                </a:solidFill>
                <a:latin typeface="Arial"/>
              </a:rPr>
              <a:t>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0"/>
            <a:ext cx="12191695" cy="1170432"/>
          </a:xfrm>
          <a:prstGeom prst="rect">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ectangle 3"/>
          <p:cNvSpPr/>
          <p:nvPr/>
        </p:nvSpPr>
        <p:spPr>
          <a:xfrm>
            <a:off x="0" y="1170432"/>
            <a:ext cx="12191695" cy="41148"/>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566928" y="201168"/>
            <a:ext cx="8778240" cy="274320"/>
          </a:xfrm>
          <a:prstGeom prst="rect">
            <a:avLst/>
          </a:prstGeom>
          <a:noFill/>
        </p:spPr>
        <p:txBody>
          <a:bodyPr wrap="square" anchor="t" lIns="0" rIns="0" tIns="0" bIns="0">
            <a:spAutoFit/>
          </a:bodyPr>
          <a:lstStyle/>
          <a:p>
            <a:pPr algn="l">
              <a:lnSpc>
                <a:spcPct val="100000"/>
              </a:lnSpc>
              <a:spcAft>
                <a:spcPts val="0"/>
              </a:spcAft>
            </a:pPr>
            <a:r>
              <a:rPr sz="1050" b="1">
                <a:solidFill>
                  <a:srgbClr val="FF4C15"/>
                </a:solidFill>
                <a:latin typeface="Arial"/>
              </a:rPr>
              <a:t>ENGAGEMENT</a:t>
            </a:r>
          </a:p>
        </p:txBody>
      </p:sp>
      <p:sp>
        <p:nvSpPr>
          <p:cNvPr id="6" name="TextBox 5"/>
          <p:cNvSpPr txBox="1"/>
          <p:nvPr/>
        </p:nvSpPr>
        <p:spPr>
          <a:xfrm>
            <a:off x="566928" y="420624"/>
            <a:ext cx="8915400" cy="502920"/>
          </a:xfrm>
          <a:prstGeom prst="rect">
            <a:avLst/>
          </a:prstGeom>
          <a:noFill/>
        </p:spPr>
        <p:txBody>
          <a:bodyPr wrap="square" anchor="t" lIns="0" rIns="0" tIns="0" bIns="0">
            <a:spAutoFit/>
          </a:bodyPr>
          <a:lstStyle/>
          <a:p>
            <a:pPr algn="l">
              <a:lnSpc>
                <a:spcPct val="100000"/>
              </a:lnSpc>
              <a:spcAft>
                <a:spcPts val="0"/>
              </a:spcAft>
            </a:pPr>
            <a:r>
              <a:rPr sz="2300" b="1">
                <a:solidFill>
                  <a:srgbClr val="0B1220"/>
                </a:solidFill>
                <a:latin typeface="Arial"/>
              </a:rPr>
              <a:t>A proof of value you can run on your own app</a:t>
            </a:r>
          </a:p>
        </p:txBody>
      </p:sp>
      <p:sp>
        <p:nvSpPr>
          <p:cNvPr id="7" name="TextBox 6"/>
          <p:cNvSpPr txBox="1"/>
          <p:nvPr/>
        </p:nvSpPr>
        <p:spPr>
          <a:xfrm>
            <a:off x="566928" y="914400"/>
            <a:ext cx="8961120" cy="274320"/>
          </a:xfrm>
          <a:prstGeom prst="rect">
            <a:avLst/>
          </a:prstGeom>
          <a:noFill/>
        </p:spPr>
        <p:txBody>
          <a:bodyPr wrap="square" anchor="t" lIns="0" rIns="0" tIns="0" bIns="0">
            <a:spAutoFit/>
          </a:bodyPr>
          <a:lstStyle/>
          <a:p>
            <a:pPr algn="l">
              <a:lnSpc>
                <a:spcPct val="100000"/>
              </a:lnSpc>
              <a:spcAft>
                <a:spcPts val="0"/>
              </a:spcAft>
            </a:pPr>
            <a:r>
              <a:rPr sz="1150" b="0">
                <a:solidFill>
                  <a:srgbClr val="5B6574"/>
                </a:solidFill>
                <a:latin typeface="Arial"/>
              </a:rPr>
              <a:t>SecureCentral runs the evaluation locally, in Bahasa Indonesia and English</a:t>
            </a:r>
          </a:p>
        </p:txBody>
      </p:sp>
      <p:pic>
        <p:nvPicPr>
          <p:cNvPr id="8" name="Picture 7" descr="zimp_dark.png"/>
          <p:cNvPicPr>
            <a:picLocks noChangeAspect="1"/>
          </p:cNvPicPr>
          <p:nvPr/>
        </p:nvPicPr>
        <p:blipFill>
          <a:blip r:embed="rId2"/>
          <a:stretch>
            <a:fillRect/>
          </a:stretch>
        </p:blipFill>
        <p:spPr>
          <a:xfrm>
            <a:off x="9646920" y="310896"/>
            <a:ext cx="1570008" cy="237744"/>
          </a:xfrm>
          <a:prstGeom prst="rect">
            <a:avLst/>
          </a:prstGeom>
        </p:spPr>
      </p:pic>
      <p:pic>
        <p:nvPicPr>
          <p:cNvPr id="9" name="Picture 8" descr="sc_logo_light.png"/>
          <p:cNvPicPr>
            <a:picLocks noChangeAspect="1"/>
          </p:cNvPicPr>
          <p:nvPr/>
        </p:nvPicPr>
        <p:blipFill>
          <a:blip r:embed="rId3"/>
          <a:stretch>
            <a:fillRect/>
          </a:stretch>
        </p:blipFill>
        <p:spPr>
          <a:xfrm>
            <a:off x="9646920" y="658368"/>
            <a:ext cx="1629125" cy="274320"/>
          </a:xfrm>
          <a:prstGeom prst="rect">
            <a:avLst/>
          </a:prstGeom>
        </p:spPr>
      </p:pic>
      <p:sp>
        <p:nvSpPr>
          <p:cNvPr id="10" name="Rounded Rectangle 9"/>
          <p:cNvSpPr/>
          <p:nvPr/>
        </p:nvSpPr>
        <p:spPr>
          <a:xfrm>
            <a:off x="566928" y="1691640"/>
            <a:ext cx="2066543" cy="2743200"/>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ectangle 10"/>
          <p:cNvSpPr/>
          <p:nvPr/>
        </p:nvSpPr>
        <p:spPr>
          <a:xfrm>
            <a:off x="566928" y="1691640"/>
            <a:ext cx="2066543" cy="292608"/>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566928" y="1737360"/>
            <a:ext cx="2066543" cy="228600"/>
          </a:xfrm>
          <a:prstGeom prst="rect">
            <a:avLst/>
          </a:prstGeom>
          <a:noFill/>
        </p:spPr>
        <p:txBody>
          <a:bodyPr wrap="square" anchor="t" lIns="0" rIns="0" tIns="0" bIns="0">
            <a:spAutoFit/>
          </a:bodyPr>
          <a:lstStyle/>
          <a:p>
            <a:pPr algn="ctr">
              <a:lnSpc>
                <a:spcPct val="100000"/>
              </a:lnSpc>
              <a:spcAft>
                <a:spcPts val="0"/>
              </a:spcAft>
            </a:pPr>
            <a:r>
              <a:rPr sz="950" b="1">
                <a:solidFill>
                  <a:srgbClr val="FFFFFF"/>
                </a:solidFill>
                <a:latin typeface="Arial"/>
              </a:rPr>
              <a:t>STEP 1</a:t>
            </a:r>
          </a:p>
        </p:txBody>
      </p:sp>
      <p:sp>
        <p:nvSpPr>
          <p:cNvPr id="13" name="TextBox 12"/>
          <p:cNvSpPr txBox="1"/>
          <p:nvPr/>
        </p:nvSpPr>
        <p:spPr>
          <a:xfrm>
            <a:off x="768096" y="2212848"/>
            <a:ext cx="1737360" cy="457200"/>
          </a:xfrm>
          <a:prstGeom prst="rect">
            <a:avLst/>
          </a:prstGeom>
          <a:noFill/>
        </p:spPr>
        <p:txBody>
          <a:bodyPr wrap="square" anchor="t" lIns="0" rIns="0" tIns="0" bIns="0">
            <a:spAutoFit/>
          </a:bodyPr>
          <a:lstStyle/>
          <a:p>
            <a:pPr algn="l">
              <a:lnSpc>
                <a:spcPct val="105000"/>
              </a:lnSpc>
              <a:spcAft>
                <a:spcPts val="0"/>
              </a:spcAft>
            </a:pPr>
            <a:r>
              <a:rPr sz="1300" b="1">
                <a:solidFill>
                  <a:srgbClr val="0B1220"/>
                </a:solidFill>
                <a:latin typeface="Arial"/>
              </a:rPr>
              <a:t>Scope workshop</a:t>
            </a:r>
          </a:p>
        </p:txBody>
      </p:sp>
      <p:sp>
        <p:nvSpPr>
          <p:cNvPr id="14" name="TextBox 13"/>
          <p:cNvSpPr txBox="1"/>
          <p:nvPr/>
        </p:nvSpPr>
        <p:spPr>
          <a:xfrm>
            <a:off x="768096" y="2926080"/>
            <a:ext cx="1755648" cy="1371600"/>
          </a:xfrm>
          <a:prstGeom prst="rect">
            <a:avLst/>
          </a:prstGeom>
          <a:noFill/>
        </p:spPr>
        <p:txBody>
          <a:bodyPr wrap="square" anchor="t" lIns="0" rIns="0" tIns="0" bIns="0">
            <a:spAutoFit/>
          </a:bodyPr>
          <a:lstStyle/>
          <a:p>
            <a:pPr algn="l">
              <a:lnSpc>
                <a:spcPct val="120000"/>
              </a:lnSpc>
              <a:spcAft>
                <a:spcPts val="0"/>
              </a:spcAft>
            </a:pPr>
            <a:r>
              <a:rPr sz="950" b="0">
                <a:solidFill>
                  <a:srgbClr val="5B6574"/>
                </a:solidFill>
                <a:latin typeface="Arial"/>
              </a:rPr>
              <a:t>Half-day session with app, security and fraud teams. Agree target app, threat scenarios and success criteria.</a:t>
            </a:r>
          </a:p>
        </p:txBody>
      </p:sp>
      <p:sp>
        <p:nvSpPr>
          <p:cNvPr id="15" name="Rounded Rectangle 14"/>
          <p:cNvSpPr/>
          <p:nvPr/>
        </p:nvSpPr>
        <p:spPr>
          <a:xfrm>
            <a:off x="2807208" y="1691640"/>
            <a:ext cx="2066543" cy="2743200"/>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ectangle 15"/>
          <p:cNvSpPr/>
          <p:nvPr/>
        </p:nvSpPr>
        <p:spPr>
          <a:xfrm>
            <a:off x="2807208" y="1691640"/>
            <a:ext cx="2066543" cy="292608"/>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2807208" y="1737360"/>
            <a:ext cx="2066543" cy="228600"/>
          </a:xfrm>
          <a:prstGeom prst="rect">
            <a:avLst/>
          </a:prstGeom>
          <a:noFill/>
        </p:spPr>
        <p:txBody>
          <a:bodyPr wrap="square" anchor="t" lIns="0" rIns="0" tIns="0" bIns="0">
            <a:spAutoFit/>
          </a:bodyPr>
          <a:lstStyle/>
          <a:p>
            <a:pPr algn="ctr">
              <a:lnSpc>
                <a:spcPct val="100000"/>
              </a:lnSpc>
              <a:spcAft>
                <a:spcPts val="0"/>
              </a:spcAft>
            </a:pPr>
            <a:r>
              <a:rPr sz="950" b="1">
                <a:solidFill>
                  <a:srgbClr val="FFFFFF"/>
                </a:solidFill>
                <a:latin typeface="Arial"/>
              </a:rPr>
              <a:t>STEP 2</a:t>
            </a:r>
          </a:p>
        </p:txBody>
      </p:sp>
      <p:sp>
        <p:nvSpPr>
          <p:cNvPr id="18" name="TextBox 17"/>
          <p:cNvSpPr txBox="1"/>
          <p:nvPr/>
        </p:nvSpPr>
        <p:spPr>
          <a:xfrm>
            <a:off x="3008376" y="2212848"/>
            <a:ext cx="1737360" cy="457200"/>
          </a:xfrm>
          <a:prstGeom prst="rect">
            <a:avLst/>
          </a:prstGeom>
          <a:noFill/>
        </p:spPr>
        <p:txBody>
          <a:bodyPr wrap="square" anchor="t" lIns="0" rIns="0" tIns="0" bIns="0">
            <a:spAutoFit/>
          </a:bodyPr>
          <a:lstStyle/>
          <a:p>
            <a:pPr algn="l">
              <a:lnSpc>
                <a:spcPct val="105000"/>
              </a:lnSpc>
              <a:spcAft>
                <a:spcPts val="0"/>
              </a:spcAft>
            </a:pPr>
            <a:r>
              <a:rPr sz="1300" b="1">
                <a:solidFill>
                  <a:srgbClr val="0B1220"/>
                </a:solidFill>
                <a:latin typeface="Arial"/>
              </a:rPr>
              <a:t>zScan assessment</a:t>
            </a:r>
          </a:p>
        </p:txBody>
      </p:sp>
      <p:sp>
        <p:nvSpPr>
          <p:cNvPr id="19" name="TextBox 18"/>
          <p:cNvSpPr txBox="1"/>
          <p:nvPr/>
        </p:nvSpPr>
        <p:spPr>
          <a:xfrm>
            <a:off x="3008376" y="2926080"/>
            <a:ext cx="1755648" cy="1371600"/>
          </a:xfrm>
          <a:prstGeom prst="rect">
            <a:avLst/>
          </a:prstGeom>
          <a:noFill/>
        </p:spPr>
        <p:txBody>
          <a:bodyPr wrap="square" anchor="t" lIns="0" rIns="0" tIns="0" bIns="0">
            <a:spAutoFit/>
          </a:bodyPr>
          <a:lstStyle/>
          <a:p>
            <a:pPr algn="l">
              <a:lnSpc>
                <a:spcPct val="120000"/>
              </a:lnSpc>
              <a:spcAft>
                <a:spcPts val="0"/>
              </a:spcAft>
            </a:pPr>
            <a:r>
              <a:rPr sz="950" b="0">
                <a:solidFill>
                  <a:srgbClr val="5B6574"/>
                </a:solidFill>
                <a:latin typeface="Arial"/>
              </a:rPr>
              <a:t>Scan your current production binary. Findings report on vulnerabilities, risky SDKs and exposed secrets.</a:t>
            </a:r>
          </a:p>
        </p:txBody>
      </p:sp>
      <p:sp>
        <p:nvSpPr>
          <p:cNvPr id="20" name="Rounded Rectangle 19"/>
          <p:cNvSpPr/>
          <p:nvPr/>
        </p:nvSpPr>
        <p:spPr>
          <a:xfrm>
            <a:off x="5047488" y="1691640"/>
            <a:ext cx="2066543" cy="2743200"/>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ectangle 20"/>
          <p:cNvSpPr/>
          <p:nvPr/>
        </p:nvSpPr>
        <p:spPr>
          <a:xfrm>
            <a:off x="5047488" y="1691640"/>
            <a:ext cx="2066543" cy="292608"/>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5047488" y="1737360"/>
            <a:ext cx="2066543" cy="228600"/>
          </a:xfrm>
          <a:prstGeom prst="rect">
            <a:avLst/>
          </a:prstGeom>
          <a:noFill/>
        </p:spPr>
        <p:txBody>
          <a:bodyPr wrap="square" anchor="t" lIns="0" rIns="0" tIns="0" bIns="0">
            <a:spAutoFit/>
          </a:bodyPr>
          <a:lstStyle/>
          <a:p>
            <a:pPr algn="ctr">
              <a:lnSpc>
                <a:spcPct val="100000"/>
              </a:lnSpc>
              <a:spcAft>
                <a:spcPts val="0"/>
              </a:spcAft>
            </a:pPr>
            <a:r>
              <a:rPr sz="950" b="1">
                <a:solidFill>
                  <a:srgbClr val="FFFFFF"/>
                </a:solidFill>
                <a:latin typeface="Arial"/>
              </a:rPr>
              <a:t>STEP 3</a:t>
            </a:r>
          </a:p>
        </p:txBody>
      </p:sp>
      <p:sp>
        <p:nvSpPr>
          <p:cNvPr id="23" name="TextBox 22"/>
          <p:cNvSpPr txBox="1"/>
          <p:nvPr/>
        </p:nvSpPr>
        <p:spPr>
          <a:xfrm>
            <a:off x="5248656" y="2212848"/>
            <a:ext cx="1737360" cy="457200"/>
          </a:xfrm>
          <a:prstGeom prst="rect">
            <a:avLst/>
          </a:prstGeom>
          <a:noFill/>
        </p:spPr>
        <p:txBody>
          <a:bodyPr wrap="square" anchor="t" lIns="0" rIns="0" tIns="0" bIns="0">
            <a:spAutoFit/>
          </a:bodyPr>
          <a:lstStyle/>
          <a:p>
            <a:pPr algn="l">
              <a:lnSpc>
                <a:spcPct val="105000"/>
              </a:lnSpc>
              <a:spcAft>
                <a:spcPts val="0"/>
              </a:spcAft>
            </a:pPr>
            <a:r>
              <a:rPr sz="1300" b="1">
                <a:solidFill>
                  <a:srgbClr val="0B1220"/>
                </a:solidFill>
                <a:latin typeface="Arial"/>
              </a:rPr>
              <a:t>SDK integration</a:t>
            </a:r>
          </a:p>
        </p:txBody>
      </p:sp>
      <p:sp>
        <p:nvSpPr>
          <p:cNvPr id="24" name="TextBox 23"/>
          <p:cNvSpPr txBox="1"/>
          <p:nvPr/>
        </p:nvSpPr>
        <p:spPr>
          <a:xfrm>
            <a:off x="5248656" y="2926080"/>
            <a:ext cx="1755648" cy="1371600"/>
          </a:xfrm>
          <a:prstGeom prst="rect">
            <a:avLst/>
          </a:prstGeom>
          <a:noFill/>
        </p:spPr>
        <p:txBody>
          <a:bodyPr wrap="square" anchor="t" lIns="0" rIns="0" tIns="0" bIns="0">
            <a:spAutoFit/>
          </a:bodyPr>
          <a:lstStyle/>
          <a:p>
            <a:pPr algn="l">
              <a:lnSpc>
                <a:spcPct val="120000"/>
              </a:lnSpc>
              <a:spcAft>
                <a:spcPts val="0"/>
              </a:spcAft>
            </a:pPr>
            <a:r>
              <a:rPr sz="950" b="0">
                <a:solidFill>
                  <a:srgbClr val="5B6574"/>
                </a:solidFill>
                <a:latin typeface="Arial"/>
              </a:rPr>
              <a:t>Integrate zDefend into a test build; apply zShield and zKeyBox at build time. Developer support included.</a:t>
            </a:r>
          </a:p>
        </p:txBody>
      </p:sp>
      <p:sp>
        <p:nvSpPr>
          <p:cNvPr id="25" name="Rounded Rectangle 24"/>
          <p:cNvSpPr/>
          <p:nvPr/>
        </p:nvSpPr>
        <p:spPr>
          <a:xfrm>
            <a:off x="7287768" y="1691640"/>
            <a:ext cx="2066543" cy="2743200"/>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Rectangle 25"/>
          <p:cNvSpPr/>
          <p:nvPr/>
        </p:nvSpPr>
        <p:spPr>
          <a:xfrm>
            <a:off x="7287768" y="1691640"/>
            <a:ext cx="2066543" cy="292608"/>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7287768" y="1737360"/>
            <a:ext cx="2066543" cy="228600"/>
          </a:xfrm>
          <a:prstGeom prst="rect">
            <a:avLst/>
          </a:prstGeom>
          <a:noFill/>
        </p:spPr>
        <p:txBody>
          <a:bodyPr wrap="square" anchor="t" lIns="0" rIns="0" tIns="0" bIns="0">
            <a:spAutoFit/>
          </a:bodyPr>
          <a:lstStyle/>
          <a:p>
            <a:pPr algn="ctr">
              <a:lnSpc>
                <a:spcPct val="100000"/>
              </a:lnSpc>
              <a:spcAft>
                <a:spcPts val="0"/>
              </a:spcAft>
            </a:pPr>
            <a:r>
              <a:rPr sz="950" b="1">
                <a:solidFill>
                  <a:srgbClr val="FFFFFF"/>
                </a:solidFill>
                <a:latin typeface="Arial"/>
              </a:rPr>
              <a:t>STEP 4</a:t>
            </a:r>
          </a:p>
        </p:txBody>
      </p:sp>
      <p:sp>
        <p:nvSpPr>
          <p:cNvPr id="28" name="TextBox 27"/>
          <p:cNvSpPr txBox="1"/>
          <p:nvPr/>
        </p:nvSpPr>
        <p:spPr>
          <a:xfrm>
            <a:off x="7488936" y="2212848"/>
            <a:ext cx="1737360" cy="457200"/>
          </a:xfrm>
          <a:prstGeom prst="rect">
            <a:avLst/>
          </a:prstGeom>
          <a:noFill/>
        </p:spPr>
        <p:txBody>
          <a:bodyPr wrap="square" anchor="t" lIns="0" rIns="0" tIns="0" bIns="0">
            <a:spAutoFit/>
          </a:bodyPr>
          <a:lstStyle/>
          <a:p>
            <a:pPr algn="l">
              <a:lnSpc>
                <a:spcPct val="105000"/>
              </a:lnSpc>
              <a:spcAft>
                <a:spcPts val="0"/>
              </a:spcAft>
            </a:pPr>
            <a:r>
              <a:rPr sz="1300" b="1">
                <a:solidFill>
                  <a:srgbClr val="0B1220"/>
                </a:solidFill>
                <a:latin typeface="Arial"/>
              </a:rPr>
              <a:t>Live telemetry</a:t>
            </a:r>
          </a:p>
        </p:txBody>
      </p:sp>
      <p:sp>
        <p:nvSpPr>
          <p:cNvPr id="29" name="TextBox 28"/>
          <p:cNvSpPr txBox="1"/>
          <p:nvPr/>
        </p:nvSpPr>
        <p:spPr>
          <a:xfrm>
            <a:off x="7488936" y="2926080"/>
            <a:ext cx="1755648" cy="1371600"/>
          </a:xfrm>
          <a:prstGeom prst="rect">
            <a:avLst/>
          </a:prstGeom>
          <a:noFill/>
        </p:spPr>
        <p:txBody>
          <a:bodyPr wrap="square" anchor="t" lIns="0" rIns="0" tIns="0" bIns="0">
            <a:spAutoFit/>
          </a:bodyPr>
          <a:lstStyle/>
          <a:p>
            <a:pPr algn="l">
              <a:lnSpc>
                <a:spcPct val="120000"/>
              </a:lnSpc>
              <a:spcAft>
                <a:spcPts val="0"/>
              </a:spcAft>
            </a:pPr>
            <a:r>
              <a:rPr sz="950" b="0">
                <a:solidFill>
                  <a:srgbClr val="5B6574"/>
                </a:solidFill>
                <a:latin typeface="Arial"/>
              </a:rPr>
              <a:t>Run in UAT or a limited production cohort. Observe real root, hook, emulator and malware events in zConsole.</a:t>
            </a:r>
          </a:p>
        </p:txBody>
      </p:sp>
      <p:sp>
        <p:nvSpPr>
          <p:cNvPr id="30" name="Rounded Rectangle 29"/>
          <p:cNvSpPr/>
          <p:nvPr/>
        </p:nvSpPr>
        <p:spPr>
          <a:xfrm>
            <a:off x="9528048" y="1691640"/>
            <a:ext cx="2066543" cy="2743200"/>
          </a:xfrm>
          <a:prstGeom prst="roundRect">
            <a:avLst>
              <a:gd name="adj" fmla="val 6000"/>
            </a:avLst>
          </a:prstGeom>
          <a:solidFill>
            <a:srgbClr val="FFFFFF"/>
          </a:solidFill>
          <a:ln w="12700">
            <a:solidFill>
              <a:srgbClr val="DFE3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Rectangle 30"/>
          <p:cNvSpPr/>
          <p:nvPr/>
        </p:nvSpPr>
        <p:spPr>
          <a:xfrm>
            <a:off x="9528048" y="1691640"/>
            <a:ext cx="2066543" cy="292608"/>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TextBox 31"/>
          <p:cNvSpPr txBox="1"/>
          <p:nvPr/>
        </p:nvSpPr>
        <p:spPr>
          <a:xfrm>
            <a:off x="9528048" y="1737360"/>
            <a:ext cx="2066543" cy="228600"/>
          </a:xfrm>
          <a:prstGeom prst="rect">
            <a:avLst/>
          </a:prstGeom>
          <a:noFill/>
        </p:spPr>
        <p:txBody>
          <a:bodyPr wrap="square" anchor="t" lIns="0" rIns="0" tIns="0" bIns="0">
            <a:spAutoFit/>
          </a:bodyPr>
          <a:lstStyle/>
          <a:p>
            <a:pPr algn="ctr">
              <a:lnSpc>
                <a:spcPct val="100000"/>
              </a:lnSpc>
              <a:spcAft>
                <a:spcPts val="0"/>
              </a:spcAft>
            </a:pPr>
            <a:r>
              <a:rPr sz="950" b="1">
                <a:solidFill>
                  <a:srgbClr val="FFFFFF"/>
                </a:solidFill>
                <a:latin typeface="Arial"/>
              </a:rPr>
              <a:t>STEP 5</a:t>
            </a:r>
          </a:p>
        </p:txBody>
      </p:sp>
      <p:sp>
        <p:nvSpPr>
          <p:cNvPr id="33" name="TextBox 32"/>
          <p:cNvSpPr txBox="1"/>
          <p:nvPr/>
        </p:nvSpPr>
        <p:spPr>
          <a:xfrm>
            <a:off x="9729216" y="2212848"/>
            <a:ext cx="1737360" cy="457200"/>
          </a:xfrm>
          <a:prstGeom prst="rect">
            <a:avLst/>
          </a:prstGeom>
          <a:noFill/>
        </p:spPr>
        <p:txBody>
          <a:bodyPr wrap="square" anchor="t" lIns="0" rIns="0" tIns="0" bIns="0">
            <a:spAutoFit/>
          </a:bodyPr>
          <a:lstStyle/>
          <a:p>
            <a:pPr algn="l">
              <a:lnSpc>
                <a:spcPct val="105000"/>
              </a:lnSpc>
              <a:spcAft>
                <a:spcPts val="0"/>
              </a:spcAft>
            </a:pPr>
            <a:r>
              <a:rPr sz="1300" b="1">
                <a:solidFill>
                  <a:srgbClr val="0B1220"/>
                </a:solidFill>
                <a:latin typeface="Arial"/>
              </a:rPr>
              <a:t>Business case</a:t>
            </a:r>
          </a:p>
        </p:txBody>
      </p:sp>
      <p:sp>
        <p:nvSpPr>
          <p:cNvPr id="34" name="TextBox 33"/>
          <p:cNvSpPr txBox="1"/>
          <p:nvPr/>
        </p:nvSpPr>
        <p:spPr>
          <a:xfrm>
            <a:off x="9729216" y="2926080"/>
            <a:ext cx="1755648" cy="1371600"/>
          </a:xfrm>
          <a:prstGeom prst="rect">
            <a:avLst/>
          </a:prstGeom>
          <a:noFill/>
        </p:spPr>
        <p:txBody>
          <a:bodyPr wrap="square" anchor="t" lIns="0" rIns="0" tIns="0" bIns="0">
            <a:spAutoFit/>
          </a:bodyPr>
          <a:lstStyle/>
          <a:p>
            <a:pPr algn="l">
              <a:lnSpc>
                <a:spcPct val="120000"/>
              </a:lnSpc>
              <a:spcAft>
                <a:spcPts val="0"/>
              </a:spcAft>
            </a:pPr>
            <a:r>
              <a:rPr sz="950" b="0">
                <a:solidFill>
                  <a:srgbClr val="5B6574"/>
                </a:solidFill>
                <a:latin typeface="Arial"/>
              </a:rPr>
              <a:t>Map detections to fraud loss avoided and OJK control coverage. Present to risk committee.</a:t>
            </a:r>
          </a:p>
        </p:txBody>
      </p:sp>
      <p:sp>
        <p:nvSpPr>
          <p:cNvPr id="35" name="Rectangle 34"/>
          <p:cNvSpPr/>
          <p:nvPr/>
        </p:nvSpPr>
        <p:spPr>
          <a:xfrm>
            <a:off x="566928" y="4709160"/>
            <a:ext cx="11073384" cy="1188720"/>
          </a:xfrm>
          <a:prstGeom prst="rect">
            <a:avLst/>
          </a:prstGeom>
          <a:solidFill>
            <a:srgbClr val="0E18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TextBox 35"/>
          <p:cNvSpPr txBox="1"/>
          <p:nvPr/>
        </p:nvSpPr>
        <p:spPr>
          <a:xfrm>
            <a:off x="868680" y="4892040"/>
            <a:ext cx="5120640" cy="868680"/>
          </a:xfrm>
          <a:prstGeom prst="rect">
            <a:avLst/>
          </a:prstGeom>
          <a:noFill/>
        </p:spPr>
        <p:txBody>
          <a:bodyPr wrap="square" anchor="t" lIns="0" rIns="0" tIns="0" bIns="0">
            <a:spAutoFit/>
          </a:bodyPr>
          <a:lstStyle/>
          <a:p>
            <a:pPr algn="l">
              <a:lnSpc>
                <a:spcPct val="120000"/>
              </a:lnSpc>
              <a:spcAft>
                <a:spcPts val="400"/>
              </a:spcAft>
            </a:pPr>
            <a:r>
              <a:rPr sz="1300" b="1">
                <a:solidFill>
                  <a:srgbClr val="FFFFFF"/>
                </a:solidFill>
                <a:latin typeface="Arial"/>
              </a:rPr>
              <a:t>What you get at the end</a:t>
            </a:r>
          </a:p>
          <a:p>
            <a:pPr algn="l">
              <a:lnSpc>
                <a:spcPct val="120000"/>
              </a:lnSpc>
              <a:spcAft>
                <a:spcPts val="0"/>
              </a:spcAft>
            </a:pPr>
            <a:r>
              <a:rPr sz="1000" b="0">
                <a:solidFill>
                  <a:srgbClr val="C9D4E1"/>
                </a:solidFill>
                <a:latin typeface="Arial"/>
              </a:rPr>
              <a:t>A findings report on your real app, live threat telemetry from your real users, and a costed proposal — with licensing, integration effort and local support all quoted by SecureCentral.</a:t>
            </a:r>
          </a:p>
        </p:txBody>
      </p:sp>
      <p:sp>
        <p:nvSpPr>
          <p:cNvPr id="37" name="Rectangle 36"/>
          <p:cNvSpPr/>
          <p:nvPr/>
        </p:nvSpPr>
        <p:spPr>
          <a:xfrm>
            <a:off x="6309360" y="4937760"/>
            <a:ext cx="10972" cy="777240"/>
          </a:xfrm>
          <a:prstGeom prst="rect">
            <a:avLst/>
          </a:prstGeom>
          <a:solidFill>
            <a:srgbClr val="2C3A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TextBox 37"/>
          <p:cNvSpPr txBox="1"/>
          <p:nvPr/>
        </p:nvSpPr>
        <p:spPr>
          <a:xfrm>
            <a:off x="6675120" y="4892040"/>
            <a:ext cx="4754880" cy="868680"/>
          </a:xfrm>
          <a:prstGeom prst="rect">
            <a:avLst/>
          </a:prstGeom>
          <a:noFill/>
        </p:spPr>
        <p:txBody>
          <a:bodyPr wrap="square" anchor="t" lIns="0" rIns="0" tIns="0" bIns="0">
            <a:spAutoFit/>
          </a:bodyPr>
          <a:lstStyle/>
          <a:p>
            <a:pPr algn="l">
              <a:lnSpc>
                <a:spcPct val="120000"/>
              </a:lnSpc>
              <a:spcAft>
                <a:spcPts val="400"/>
              </a:spcAft>
            </a:pPr>
            <a:r>
              <a:rPr sz="1300" b="1">
                <a:solidFill>
                  <a:srgbClr val="FFFFFF"/>
                </a:solidFill>
                <a:latin typeface="Arial"/>
              </a:rPr>
              <a:t>Commercial model</a:t>
            </a:r>
          </a:p>
          <a:p>
            <a:pPr algn="l">
              <a:lnSpc>
                <a:spcPct val="120000"/>
              </a:lnSpc>
              <a:spcAft>
                <a:spcPts val="0"/>
              </a:spcAft>
            </a:pPr>
            <a:r>
              <a:rPr sz="1000" b="0">
                <a:solidFill>
                  <a:srgbClr val="C9D4E1"/>
                </a:solidFill>
                <a:latin typeface="Arial"/>
              </a:rPr>
              <a:t>Annual subscription per protected app, by module. Bundle pricing for the full suite and for MAPS + MTD. Local invoicing and IDR options available through SecureCentral's Indonesian reseller network.</a:t>
            </a:r>
          </a:p>
        </p:txBody>
      </p:sp>
      <p:sp>
        <p:nvSpPr>
          <p:cNvPr id="39" name="TextBox 38"/>
          <p:cNvSpPr txBox="1"/>
          <p:nvPr/>
        </p:nvSpPr>
        <p:spPr>
          <a:xfrm>
            <a:off x="566928" y="6428232"/>
            <a:ext cx="7772400" cy="228600"/>
          </a:xfrm>
          <a:prstGeom prst="rect">
            <a:avLst/>
          </a:prstGeom>
          <a:noFill/>
        </p:spPr>
        <p:txBody>
          <a:bodyPr wrap="square" anchor="t" lIns="0" rIns="0" tIns="0" bIns="0">
            <a:spAutoFit/>
          </a:bodyPr>
          <a:lstStyle/>
          <a:p>
            <a:pPr algn="l">
              <a:lnSpc>
                <a:spcPct val="100000"/>
              </a:lnSpc>
              <a:spcAft>
                <a:spcPts val="0"/>
              </a:spcAft>
            </a:pPr>
            <a:r>
              <a:rPr sz="850" b="0">
                <a:solidFill>
                  <a:srgbClr val="7B8696"/>
                </a:solidFill>
                <a:latin typeface="Arial"/>
              </a:rPr>
              <a:t>SecureCentral — Authorised Zimperium Partner for Asia Pacific  |  Confidential</a:t>
            </a:r>
          </a:p>
        </p:txBody>
      </p:sp>
      <p:sp>
        <p:nvSpPr>
          <p:cNvPr id="40" name="TextBox 39"/>
          <p:cNvSpPr txBox="1"/>
          <p:nvPr/>
        </p:nvSpPr>
        <p:spPr>
          <a:xfrm>
            <a:off x="11064240" y="6428232"/>
            <a:ext cx="548640" cy="228600"/>
          </a:xfrm>
          <a:prstGeom prst="rect">
            <a:avLst/>
          </a:prstGeom>
          <a:noFill/>
        </p:spPr>
        <p:txBody>
          <a:bodyPr wrap="square" anchor="t" lIns="0" rIns="0" tIns="0" bIns="0">
            <a:spAutoFit/>
          </a:bodyPr>
          <a:lstStyle/>
          <a:p>
            <a:pPr algn="r">
              <a:lnSpc>
                <a:spcPct val="100000"/>
              </a:lnSpc>
              <a:spcAft>
                <a:spcPts val="0"/>
              </a:spcAft>
            </a:pPr>
            <a:r>
              <a:rPr sz="900" b="1">
                <a:solidFill>
                  <a:srgbClr val="7B8696"/>
                </a:solidFill>
                <a:latin typeface="Arial"/>
              </a:rPr>
              <a:t>13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0"/>
            <a:ext cx="12191695" cy="6858000"/>
          </a:xfrm>
          <a:prstGeom prst="rect">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ectangle 3"/>
          <p:cNvSpPr/>
          <p:nvPr/>
        </p:nvSpPr>
        <p:spPr>
          <a:xfrm>
            <a:off x="0" y="0"/>
            <a:ext cx="201168" cy="6858000"/>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5" name="Picture 4" descr="zimp_white.png"/>
          <p:cNvPicPr>
            <a:picLocks noChangeAspect="1"/>
          </p:cNvPicPr>
          <p:nvPr/>
        </p:nvPicPr>
        <p:blipFill>
          <a:blip r:embed="rId2"/>
          <a:stretch>
            <a:fillRect/>
          </a:stretch>
        </p:blipFill>
        <p:spPr>
          <a:xfrm>
            <a:off x="868680" y="822960"/>
            <a:ext cx="2415396" cy="365760"/>
          </a:xfrm>
          <a:prstGeom prst="rect">
            <a:avLst/>
          </a:prstGeom>
        </p:spPr>
      </p:pic>
      <p:sp>
        <p:nvSpPr>
          <p:cNvPr id="6" name="TextBox 5"/>
          <p:cNvSpPr txBox="1"/>
          <p:nvPr/>
        </p:nvSpPr>
        <p:spPr>
          <a:xfrm>
            <a:off x="868680" y="1737360"/>
            <a:ext cx="7680960" cy="1463040"/>
          </a:xfrm>
          <a:prstGeom prst="rect">
            <a:avLst/>
          </a:prstGeom>
          <a:noFill/>
        </p:spPr>
        <p:txBody>
          <a:bodyPr wrap="square" anchor="t" lIns="0" rIns="0" tIns="0" bIns="0">
            <a:spAutoFit/>
          </a:bodyPr>
          <a:lstStyle/>
          <a:p>
            <a:pPr algn="l">
              <a:lnSpc>
                <a:spcPct val="95000"/>
              </a:lnSpc>
              <a:spcAft>
                <a:spcPts val="0"/>
              </a:spcAft>
            </a:pPr>
            <a:r>
              <a:rPr sz="3600" b="1">
                <a:solidFill>
                  <a:srgbClr val="FFFFFF"/>
                </a:solidFill>
                <a:latin typeface="Arial"/>
              </a:rPr>
              <a:t>Secure every app.</a:t>
            </a:r>
          </a:p>
          <a:p>
            <a:pPr algn="l">
              <a:lnSpc>
                <a:spcPct val="95000"/>
              </a:lnSpc>
              <a:spcAft>
                <a:spcPts val="0"/>
              </a:spcAft>
            </a:pPr>
            <a:r>
              <a:rPr sz="3600" b="1">
                <a:solidFill>
                  <a:srgbClr val="FFFFFF"/>
                </a:solidFill>
                <a:latin typeface="Arial"/>
              </a:rPr>
              <a:t>On Indonesian terms.</a:t>
            </a:r>
          </a:p>
        </p:txBody>
      </p:sp>
      <p:sp>
        <p:nvSpPr>
          <p:cNvPr id="7" name="Rectangle 6"/>
          <p:cNvSpPr/>
          <p:nvPr/>
        </p:nvSpPr>
        <p:spPr>
          <a:xfrm>
            <a:off x="868680" y="3200400"/>
            <a:ext cx="1371600" cy="45720"/>
          </a:xfrm>
          <a:prstGeom prst="rect">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868680" y="3611880"/>
            <a:ext cx="6766560" cy="1645920"/>
          </a:xfrm>
          <a:prstGeom prst="rect">
            <a:avLst/>
          </a:prstGeom>
          <a:noFill/>
        </p:spPr>
        <p:txBody>
          <a:bodyPr wrap="square" lIns="0" rIns="0" tIns="0" bIns="0">
            <a:spAutoFit/>
          </a:bodyPr>
          <a:lstStyle/>
          <a:p>
            <a:pPr>
              <a:lnSpc>
                <a:spcPct val="115000"/>
              </a:lnSpc>
              <a:spcAft>
                <a:spcPts val="700"/>
              </a:spcAft>
            </a:pPr>
            <a:r>
              <a:rPr sz="806" b="1">
                <a:solidFill>
                  <a:srgbClr val="FF4C15"/>
                </a:solidFill>
                <a:latin typeface="Arial"/>
              </a:rPr>
              <a:t>▸  </a:t>
            </a:r>
            <a:r>
              <a:rPr sz="1300">
                <a:solidFill>
                  <a:srgbClr val="C9D4E1"/>
                </a:solidFill>
                <a:latin typeface="Arial"/>
              </a:rPr>
              <a:t>Complete lifecycle protection — test, shield, protect keys, defend at runtime</a:t>
            </a:r>
          </a:p>
          <a:p>
            <a:pPr>
              <a:lnSpc>
                <a:spcPct val="115000"/>
              </a:lnSpc>
              <a:spcAft>
                <a:spcPts val="700"/>
              </a:spcAft>
            </a:pPr>
            <a:r>
              <a:rPr sz="806" b="1">
                <a:solidFill>
                  <a:srgbClr val="FF4C15"/>
                </a:solidFill>
                <a:latin typeface="Arial"/>
              </a:rPr>
              <a:t>▸  </a:t>
            </a:r>
            <a:r>
              <a:rPr sz="1300">
                <a:solidFill>
                  <a:srgbClr val="C9D4E1"/>
                </a:solidFill>
                <a:latin typeface="Arial"/>
              </a:rPr>
              <a:t>zConsole hosted in an Indonesian data centre for OJK-aligned data residency</a:t>
            </a:r>
          </a:p>
          <a:p>
            <a:pPr>
              <a:lnSpc>
                <a:spcPct val="115000"/>
              </a:lnSpc>
              <a:spcAft>
                <a:spcPts val="700"/>
              </a:spcAft>
            </a:pPr>
            <a:r>
              <a:rPr sz="806" b="1">
                <a:solidFill>
                  <a:srgbClr val="FF4C15"/>
                </a:solidFill>
                <a:latin typeface="Arial"/>
              </a:rPr>
              <a:t>▸  </a:t>
            </a:r>
            <a:r>
              <a:rPr sz="1300">
                <a:solidFill>
                  <a:srgbClr val="C9D4E1"/>
                </a:solidFill>
                <a:latin typeface="Arial"/>
              </a:rPr>
              <a:t>One vendor for apps and devices, delivered and supported locally</a:t>
            </a:r>
          </a:p>
        </p:txBody>
      </p:sp>
      <p:sp>
        <p:nvSpPr>
          <p:cNvPr id="9" name="Rounded Rectangle 8"/>
          <p:cNvSpPr/>
          <p:nvPr/>
        </p:nvSpPr>
        <p:spPr>
          <a:xfrm>
            <a:off x="868680" y="5349240"/>
            <a:ext cx="3108960" cy="502920"/>
          </a:xfrm>
          <a:prstGeom prst="roundRect">
            <a:avLst>
              <a:gd name="adj" fmla="val 50000"/>
            </a:avLst>
          </a:prstGeom>
          <a:solidFill>
            <a:srgbClr val="FF4C1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0" bIns="0"/>
          <a:lstStyle/>
          <a:p>
            <a:pPr algn="ctr"/>
            <a:r>
              <a:rPr sz="1200" b="1">
                <a:solidFill>
                  <a:srgbClr val="FFFFFF"/>
                </a:solidFill>
                <a:latin typeface="Arial"/>
              </a:rPr>
              <a:t>BOOK A SCOPE WORKSHOP</a:t>
            </a:r>
          </a:p>
        </p:txBody>
      </p:sp>
      <p:sp>
        <p:nvSpPr>
          <p:cNvPr id="10" name="Rounded Rectangle 9"/>
          <p:cNvSpPr/>
          <p:nvPr/>
        </p:nvSpPr>
        <p:spPr>
          <a:xfrm>
            <a:off x="4160520" y="5349240"/>
            <a:ext cx="2651760" cy="502920"/>
          </a:xfrm>
          <a:prstGeom prst="roundRect">
            <a:avLst>
              <a:gd name="adj" fmla="val 50000"/>
            </a:avLst>
          </a:prstGeom>
          <a:solidFill>
            <a:srgbClr val="1D2B4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0" bIns="0"/>
          <a:lstStyle/>
          <a:p>
            <a:pPr algn="ctr"/>
            <a:r>
              <a:rPr sz="1200" b="1">
                <a:solidFill>
                  <a:srgbClr val="FFFFFF"/>
                </a:solidFill>
                <a:latin typeface="Arial"/>
              </a:rPr>
              <a:t>REQUEST A zSCAN</a:t>
            </a:r>
          </a:p>
        </p:txBody>
      </p:sp>
      <p:sp>
        <p:nvSpPr>
          <p:cNvPr id="11" name="Rectangle 10"/>
          <p:cNvSpPr/>
          <p:nvPr/>
        </p:nvSpPr>
        <p:spPr>
          <a:xfrm>
            <a:off x="8138160" y="0"/>
            <a:ext cx="4050791" cy="6858000"/>
          </a:xfrm>
          <a:prstGeom prst="rect">
            <a:avLst/>
          </a:prstGeom>
          <a:solidFill>
            <a:srgbClr val="151F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2" name="Picture 11" descr="sc_logo_dark.png"/>
          <p:cNvPicPr>
            <a:picLocks noChangeAspect="1"/>
          </p:cNvPicPr>
          <p:nvPr/>
        </p:nvPicPr>
        <p:blipFill>
          <a:blip r:embed="rId3"/>
          <a:stretch>
            <a:fillRect/>
          </a:stretch>
        </p:blipFill>
        <p:spPr>
          <a:xfrm>
            <a:off x="8549640" y="1920240"/>
            <a:ext cx="3108960" cy="523502"/>
          </a:xfrm>
          <a:prstGeom prst="rect">
            <a:avLst/>
          </a:prstGeom>
        </p:spPr>
      </p:pic>
      <p:sp>
        <p:nvSpPr>
          <p:cNvPr id="13" name="TextBox 12"/>
          <p:cNvSpPr txBox="1"/>
          <p:nvPr/>
        </p:nvSpPr>
        <p:spPr>
          <a:xfrm>
            <a:off x="8549640" y="2651760"/>
            <a:ext cx="3108960" cy="365760"/>
          </a:xfrm>
          <a:prstGeom prst="rect">
            <a:avLst/>
          </a:prstGeom>
          <a:noFill/>
        </p:spPr>
        <p:txBody>
          <a:bodyPr wrap="square" anchor="t" lIns="0" rIns="0" tIns="0" bIns="0">
            <a:spAutoFit/>
          </a:bodyPr>
          <a:lstStyle/>
          <a:p>
            <a:pPr algn="l">
              <a:lnSpc>
                <a:spcPct val="115000"/>
              </a:lnSpc>
              <a:spcAft>
                <a:spcPts val="0"/>
              </a:spcAft>
            </a:pPr>
            <a:r>
              <a:rPr sz="1100" b="1">
                <a:solidFill>
                  <a:srgbClr val="C99A2E"/>
                </a:solidFill>
                <a:latin typeface="Arial"/>
              </a:rPr>
              <a:t>Authorised Zimperium Partner — Asia Pacific</a:t>
            </a:r>
          </a:p>
        </p:txBody>
      </p:sp>
      <p:sp>
        <p:nvSpPr>
          <p:cNvPr id="14" name="Rectangle 13"/>
          <p:cNvSpPr/>
          <p:nvPr/>
        </p:nvSpPr>
        <p:spPr>
          <a:xfrm>
            <a:off x="8549640" y="3200400"/>
            <a:ext cx="3108960" cy="10972"/>
          </a:xfrm>
          <a:prstGeom prst="rect">
            <a:avLst/>
          </a:prstGeom>
          <a:solidFill>
            <a:srgbClr val="2C3A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8549640" y="3429000"/>
            <a:ext cx="3200400" cy="2194560"/>
          </a:xfrm>
          <a:prstGeom prst="rect">
            <a:avLst/>
          </a:prstGeom>
          <a:noFill/>
        </p:spPr>
        <p:txBody>
          <a:bodyPr wrap="square" anchor="t" lIns="0" rIns="0" tIns="0" bIns="0">
            <a:spAutoFit/>
          </a:bodyPr>
          <a:lstStyle/>
          <a:p>
            <a:pPr algn="l">
              <a:lnSpc>
                <a:spcPct val="120000"/>
              </a:lnSpc>
              <a:spcAft>
                <a:spcPts val="800"/>
              </a:spcAft>
            </a:pPr>
            <a:r>
              <a:rPr sz="1200" b="1">
                <a:solidFill>
                  <a:srgbClr val="FFFFFF"/>
                </a:solidFill>
                <a:latin typeface="Arial"/>
              </a:rPr>
              <a:t>Talk to us</a:t>
            </a:r>
          </a:p>
          <a:p>
            <a:pPr algn="l">
              <a:lnSpc>
                <a:spcPct val="120000"/>
              </a:lnSpc>
              <a:spcAft>
                <a:spcPts val="500"/>
              </a:spcAft>
            </a:pPr>
            <a:r>
              <a:rPr sz="1100" b="0">
                <a:solidFill>
                  <a:srgbClr val="C9D4E1"/>
                </a:solidFill>
                <a:latin typeface="Arial"/>
              </a:rPr>
              <a:t>info@securecentral.com.au</a:t>
            </a:r>
          </a:p>
          <a:p>
            <a:pPr algn="l">
              <a:lnSpc>
                <a:spcPct val="120000"/>
              </a:lnSpc>
              <a:spcAft>
                <a:spcPts val="500"/>
              </a:spcAft>
            </a:pPr>
            <a:r>
              <a:rPr sz="1100" b="0">
                <a:solidFill>
                  <a:srgbClr val="C9D4E1"/>
                </a:solidFill>
                <a:latin typeface="Arial"/>
              </a:rPr>
              <a:t>sales@securecentral.com.au</a:t>
            </a:r>
          </a:p>
          <a:p>
            <a:pPr algn="l">
              <a:lnSpc>
                <a:spcPct val="120000"/>
              </a:lnSpc>
              <a:spcAft>
                <a:spcPts val="500"/>
              </a:spcAft>
            </a:pPr>
            <a:r>
              <a:rPr sz="1100" b="0">
                <a:solidFill>
                  <a:srgbClr val="C9D4E1"/>
                </a:solidFill>
                <a:latin typeface="Arial"/>
              </a:rPr>
              <a:t>+61 (2) 8004 5099</a:t>
            </a:r>
          </a:p>
          <a:p>
            <a:pPr algn="l">
              <a:lnSpc>
                <a:spcPct val="120000"/>
              </a:lnSpc>
              <a:spcAft>
                <a:spcPts val="1200"/>
              </a:spcAft>
            </a:pPr>
            <a:r>
              <a:rPr sz="1100" b="0">
                <a:solidFill>
                  <a:srgbClr val="C9D4E1"/>
                </a:solidFill>
                <a:latin typeface="Arial"/>
              </a:rPr>
              <a:t>www.securecentral.net</a:t>
            </a:r>
          </a:p>
          <a:p>
            <a:pPr algn="l">
              <a:lnSpc>
                <a:spcPct val="120000"/>
              </a:lnSpc>
              <a:spcAft>
                <a:spcPts val="0"/>
              </a:spcAft>
            </a:pPr>
            <a:r>
              <a:rPr sz="950" b="0">
                <a:solidFill>
                  <a:srgbClr val="8D9BAE"/>
                </a:solidFill>
                <a:latin typeface="Arial"/>
              </a:rPr>
              <a:t>Australia • New Zealand • Singapore</a:t>
            </a:r>
          </a:p>
          <a:p>
            <a:pPr algn="l">
              <a:lnSpc>
                <a:spcPct val="120000"/>
              </a:lnSpc>
              <a:spcAft>
                <a:spcPts val="0"/>
              </a:spcAft>
            </a:pPr>
            <a:r>
              <a:rPr sz="950" b="0">
                <a:solidFill>
                  <a:srgbClr val="8D9BAE"/>
                </a:solidFill>
                <a:latin typeface="Arial"/>
              </a:rPr>
              <a:t>Malaysia • Indonesia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