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82296"/>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Oval 3"/>
          <p:cNvSpPr/>
          <p:nvPr/>
        </p:nvSpPr>
        <p:spPr>
          <a:xfrm>
            <a:off x="6949440" y="-1463040"/>
            <a:ext cx="6766560" cy="6766560"/>
          </a:xfrm>
          <a:prstGeom prst="ellipse">
            <a:avLst/>
          </a:prstGeom>
          <a:solidFill>
            <a:srgbClr val="0D23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Oval 4"/>
          <p:cNvSpPr/>
          <p:nvPr/>
        </p:nvSpPr>
        <p:spPr>
          <a:xfrm>
            <a:off x="8229600" y="365760"/>
            <a:ext cx="5120640" cy="5120640"/>
          </a:xfrm>
          <a:prstGeom prst="ellipse">
            <a:avLst/>
          </a:prstGeom>
          <a:solidFill>
            <a:srgbClr val="102C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9235440" y="1463040"/>
            <a:ext cx="3108960" cy="3108960"/>
          </a:xfrm>
          <a:prstGeom prst="ellipse">
            <a:avLst/>
          </a:prstGeom>
          <a:solidFill>
            <a:srgbClr val="1436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7" name="Picture 6" descr="logo_white.png"/>
          <p:cNvPicPr>
            <a:picLocks noChangeAspect="1"/>
          </p:cNvPicPr>
          <p:nvPr/>
        </p:nvPicPr>
        <p:blipFill>
          <a:blip r:embed="rId2"/>
          <a:stretch>
            <a:fillRect/>
          </a:stretch>
        </p:blipFill>
        <p:spPr>
          <a:xfrm>
            <a:off x="777240" y="777240"/>
            <a:ext cx="2057400" cy="715617"/>
          </a:xfrm>
          <a:prstGeom prst="rect">
            <a:avLst/>
          </a:prstGeom>
        </p:spPr>
      </p:pic>
      <p:sp>
        <p:nvSpPr>
          <p:cNvPr id="8" name="TextBox 7"/>
          <p:cNvSpPr txBox="1"/>
          <p:nvPr/>
        </p:nvSpPr>
        <p:spPr>
          <a:xfrm>
            <a:off x="777240" y="2057400"/>
            <a:ext cx="7498079" cy="365760"/>
          </a:xfrm>
          <a:prstGeom prst="rect">
            <a:avLst/>
          </a:prstGeom>
          <a:noFill/>
        </p:spPr>
        <p:txBody>
          <a:bodyPr wrap="square" lIns="0" rIns="0" tIns="0" bIns="0" anchor="t">
            <a:spAutoFit/>
          </a:bodyPr>
          <a:lstStyle/>
          <a:p>
            <a:pPr algn="l">
              <a:spcBef>
                <a:spcPts val="0"/>
              </a:spcBef>
              <a:spcAft>
                <a:spcPts val="0"/>
              </a:spcAft>
            </a:pPr>
            <a:r>
              <a:rPr sz="1300" b="1" i="0">
                <a:solidFill>
                  <a:srgbClr val="29A8E0"/>
                </a:solidFill>
                <a:latin typeface="Segoe UI"/>
              </a:rPr>
              <a:t>APPLICATION-CENTRIC FULL-STACK OBSERVABILITY</a:t>
            </a:r>
          </a:p>
        </p:txBody>
      </p:sp>
      <p:sp>
        <p:nvSpPr>
          <p:cNvPr id="9" name="TextBox 8"/>
          <p:cNvSpPr txBox="1"/>
          <p:nvPr/>
        </p:nvSpPr>
        <p:spPr>
          <a:xfrm>
            <a:off x="777240" y="2487168"/>
            <a:ext cx="7863840" cy="1737360"/>
          </a:xfrm>
          <a:prstGeom prst="rect">
            <a:avLst/>
          </a:prstGeom>
          <a:noFill/>
        </p:spPr>
        <p:txBody>
          <a:bodyPr wrap="square" lIns="0" rIns="0" tIns="0" bIns="0" anchor="t">
            <a:spAutoFit/>
          </a:bodyPr>
          <a:lstStyle/>
          <a:p>
            <a:pPr algn="l">
              <a:lnSpc>
                <a:spcPct val="103000"/>
              </a:lnSpc>
              <a:spcBef>
                <a:spcPts val="0"/>
              </a:spcBef>
              <a:spcAft>
                <a:spcPts val="0"/>
              </a:spcAft>
            </a:pPr>
            <a:r>
              <a:rPr sz="5000" b="1" i="0">
                <a:solidFill>
                  <a:srgbClr val="FFFFFF"/>
                </a:solidFill>
                <a:latin typeface="Segoe UI"/>
              </a:rPr>
              <a:t>Observe Smarter.
Perform Better.</a:t>
            </a:r>
          </a:p>
        </p:txBody>
      </p:sp>
      <p:sp>
        <p:nvSpPr>
          <p:cNvPr id="10" name="Rectangle 9"/>
          <p:cNvSpPr/>
          <p:nvPr/>
        </p:nvSpPr>
        <p:spPr>
          <a:xfrm>
            <a:off x="777240" y="4224528"/>
            <a:ext cx="1097280" cy="4572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77240" y="4498848"/>
            <a:ext cx="6766560" cy="914400"/>
          </a:xfrm>
          <a:prstGeom prst="rect">
            <a:avLst/>
          </a:prstGeom>
          <a:noFill/>
        </p:spPr>
        <p:txBody>
          <a:bodyPr wrap="square" lIns="0" rIns="0" tIns="0" bIns="0" anchor="t">
            <a:spAutoFit/>
          </a:bodyPr>
          <a:lstStyle/>
          <a:p>
            <a:pPr algn="l">
              <a:lnSpc>
                <a:spcPct val="130000"/>
              </a:lnSpc>
              <a:spcBef>
                <a:spcPts val="0"/>
              </a:spcBef>
              <a:spcAft>
                <a:spcPts val="0"/>
              </a:spcAft>
            </a:pPr>
            <a:r>
              <a:rPr sz="1450" b="0" i="0">
                <a:solidFill>
                  <a:srgbClr val="CBDCEB"/>
                </a:solidFill>
                <a:latin typeface="Segoe UI"/>
              </a:rPr>
              <a:t>uObserve™ resolves complex IT disruptions for enterprise organisations by correlating application and infrastructure performance — and it does it without agents.</a:t>
            </a:r>
          </a:p>
        </p:txBody>
      </p:sp>
      <p:sp>
        <p:nvSpPr>
          <p:cNvPr id="12" name="Rounded Rectangle 11"/>
          <p:cNvSpPr/>
          <p:nvPr/>
        </p:nvSpPr>
        <p:spPr>
          <a:xfrm>
            <a:off x="777240" y="5532120"/>
            <a:ext cx="2697480" cy="713232"/>
          </a:xfrm>
          <a:prstGeom prst="roundRect">
            <a:avLst>
              <a:gd name="adj" fmla="val 14000"/>
            </a:avLst>
          </a:prstGeom>
          <a:solidFill>
            <a:srgbClr val="102840"/>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978408" y="5641848"/>
            <a:ext cx="2377440" cy="274320"/>
          </a:xfrm>
          <a:prstGeom prst="rect">
            <a:avLst/>
          </a:prstGeom>
          <a:noFill/>
        </p:spPr>
        <p:txBody>
          <a:bodyPr wrap="square" lIns="0" rIns="0" tIns="0" bIns="0" anchor="t">
            <a:spAutoFit/>
          </a:bodyPr>
          <a:lstStyle/>
          <a:p>
            <a:pPr algn="l">
              <a:spcBef>
                <a:spcPts val="0"/>
              </a:spcBef>
              <a:spcAft>
                <a:spcPts val="0"/>
              </a:spcAft>
            </a:pPr>
            <a:r>
              <a:rPr sz="1400" b="1" i="0">
                <a:solidFill>
                  <a:srgbClr val="29A8E0"/>
                </a:solidFill>
                <a:latin typeface="Segoe UI"/>
              </a:rPr>
              <a:t>Agentless</a:t>
            </a:r>
          </a:p>
        </p:txBody>
      </p:sp>
      <p:sp>
        <p:nvSpPr>
          <p:cNvPr id="14" name="TextBox 13"/>
          <p:cNvSpPr txBox="1"/>
          <p:nvPr/>
        </p:nvSpPr>
        <p:spPr>
          <a:xfrm>
            <a:off x="978408" y="5916168"/>
            <a:ext cx="237744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deployment</a:t>
            </a:r>
          </a:p>
        </p:txBody>
      </p:sp>
      <p:sp>
        <p:nvSpPr>
          <p:cNvPr id="15" name="Rounded Rectangle 14"/>
          <p:cNvSpPr/>
          <p:nvPr/>
        </p:nvSpPr>
        <p:spPr>
          <a:xfrm>
            <a:off x="3657600" y="5532120"/>
            <a:ext cx="2697480" cy="713232"/>
          </a:xfrm>
          <a:prstGeom prst="roundRect">
            <a:avLst>
              <a:gd name="adj" fmla="val 14000"/>
            </a:avLst>
          </a:prstGeom>
          <a:solidFill>
            <a:srgbClr val="102840"/>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858768" y="5641848"/>
            <a:ext cx="2377440" cy="274320"/>
          </a:xfrm>
          <a:prstGeom prst="rect">
            <a:avLst/>
          </a:prstGeom>
          <a:noFill/>
        </p:spPr>
        <p:txBody>
          <a:bodyPr wrap="square" lIns="0" rIns="0" tIns="0" bIns="0" anchor="t">
            <a:spAutoFit/>
          </a:bodyPr>
          <a:lstStyle/>
          <a:p>
            <a:pPr algn="l">
              <a:spcBef>
                <a:spcPts val="0"/>
              </a:spcBef>
              <a:spcAft>
                <a:spcPts val="0"/>
              </a:spcAft>
            </a:pPr>
            <a:r>
              <a:rPr sz="1400" b="1" i="0">
                <a:solidFill>
                  <a:srgbClr val="29A8E0"/>
                </a:solidFill>
                <a:latin typeface="Segoe UI"/>
              </a:rPr>
              <a:t>Minutes</a:t>
            </a:r>
          </a:p>
        </p:txBody>
      </p:sp>
      <p:sp>
        <p:nvSpPr>
          <p:cNvPr id="17" name="TextBox 16"/>
          <p:cNvSpPr txBox="1"/>
          <p:nvPr/>
        </p:nvSpPr>
        <p:spPr>
          <a:xfrm>
            <a:off x="3858768" y="5916168"/>
            <a:ext cx="237744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to first insight</a:t>
            </a:r>
          </a:p>
        </p:txBody>
      </p:sp>
      <p:sp>
        <p:nvSpPr>
          <p:cNvPr id="18" name="Rounded Rectangle 17"/>
          <p:cNvSpPr/>
          <p:nvPr/>
        </p:nvSpPr>
        <p:spPr>
          <a:xfrm>
            <a:off x="6537959" y="5532120"/>
            <a:ext cx="2697480" cy="713232"/>
          </a:xfrm>
          <a:prstGeom prst="roundRect">
            <a:avLst>
              <a:gd name="adj" fmla="val 14000"/>
            </a:avLst>
          </a:prstGeom>
          <a:solidFill>
            <a:srgbClr val="102840"/>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39127" y="5641848"/>
            <a:ext cx="2377440" cy="274320"/>
          </a:xfrm>
          <a:prstGeom prst="rect">
            <a:avLst/>
          </a:prstGeom>
          <a:noFill/>
        </p:spPr>
        <p:txBody>
          <a:bodyPr wrap="square" lIns="0" rIns="0" tIns="0" bIns="0" anchor="t">
            <a:spAutoFit/>
          </a:bodyPr>
          <a:lstStyle/>
          <a:p>
            <a:pPr algn="l">
              <a:spcBef>
                <a:spcPts val="0"/>
              </a:spcBef>
              <a:spcAft>
                <a:spcPts val="0"/>
              </a:spcAft>
            </a:pPr>
            <a:r>
              <a:rPr sz="1400" b="1" i="0">
                <a:solidFill>
                  <a:srgbClr val="29A8E0"/>
                </a:solidFill>
                <a:latin typeface="Segoe UI"/>
              </a:rPr>
              <a:t>One console</a:t>
            </a:r>
          </a:p>
        </p:txBody>
      </p:sp>
      <p:sp>
        <p:nvSpPr>
          <p:cNvPr id="20" name="TextBox 19"/>
          <p:cNvSpPr txBox="1"/>
          <p:nvPr/>
        </p:nvSpPr>
        <p:spPr>
          <a:xfrm>
            <a:off x="6739127" y="5916168"/>
            <a:ext cx="237744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app · network · compute · storage · VDI · security</a:t>
            </a:r>
          </a:p>
        </p:txBody>
      </p:sp>
      <p:sp>
        <p:nvSpPr>
          <p:cNvPr id="21" name="TextBox 20"/>
          <p:cNvSpPr txBox="1"/>
          <p:nvPr/>
        </p:nvSpPr>
        <p:spPr>
          <a:xfrm>
            <a:off x="777240" y="6446520"/>
            <a:ext cx="5486400" cy="274320"/>
          </a:xfrm>
          <a:prstGeom prst="rect">
            <a:avLst/>
          </a:prstGeom>
          <a:noFill/>
        </p:spPr>
        <p:txBody>
          <a:bodyPr wrap="square" lIns="0" rIns="0" tIns="0" bIns="0" anchor="t">
            <a:spAutoFit/>
          </a:bodyPr>
          <a:lstStyle/>
          <a:p>
            <a:pPr algn="l">
              <a:spcBef>
                <a:spcPts val="0"/>
              </a:spcBef>
              <a:spcAft>
                <a:spcPts val="0"/>
              </a:spcAft>
            </a:pPr>
            <a:r>
              <a:rPr sz="1000" b="0" i="0">
                <a:solidFill>
                  <a:srgbClr val="5A748C"/>
                </a:solidFill>
                <a:latin typeface="Segoe UI"/>
              </a:rPr>
              <a:t>Enterprise Briefing  •  www.uila.com</a:t>
            </a:r>
          </a:p>
        </p:txBody>
      </p:sp>
      <p:sp>
        <p:nvSpPr>
          <p:cNvPr id="22" name="Rounded Rectangle 21"/>
          <p:cNvSpPr/>
          <p:nvPr/>
        </p:nvSpPr>
        <p:spPr>
          <a:xfrm>
            <a:off x="8028431" y="3822191"/>
            <a:ext cx="3520440" cy="1463040"/>
          </a:xfrm>
          <a:prstGeom prst="roundRect">
            <a:avLst>
              <a:gd name="adj" fmla="val 10000"/>
            </a:avLst>
          </a:prstGeom>
          <a:solidFill>
            <a:srgbClr val="102840"/>
          </a:solidFill>
          <a:ln w="15240">
            <a:solidFill>
              <a:srgbClr val="2B4D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8028431" y="3822191"/>
            <a:ext cx="3520440" cy="50292"/>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8275320" y="4005072"/>
            <a:ext cx="3108960" cy="228600"/>
          </a:xfrm>
          <a:prstGeom prst="rect">
            <a:avLst/>
          </a:prstGeom>
          <a:noFill/>
        </p:spPr>
        <p:txBody>
          <a:bodyPr wrap="square" lIns="0" rIns="0" tIns="0" bIns="0" anchor="t">
            <a:spAutoFit/>
          </a:bodyPr>
          <a:lstStyle/>
          <a:p>
            <a:pPr algn="l">
              <a:spcBef>
                <a:spcPts val="0"/>
              </a:spcBef>
              <a:spcAft>
                <a:spcPts val="0"/>
              </a:spcAft>
            </a:pPr>
            <a:r>
              <a:rPr sz="900" b="1" i="0">
                <a:solidFill>
                  <a:srgbClr val="D9A21B"/>
                </a:solidFill>
                <a:latin typeface="Segoe UI"/>
              </a:rPr>
              <a:t>APAC AUTHORISED PARTNER</a:t>
            </a:r>
          </a:p>
        </p:txBody>
      </p:sp>
      <p:pic>
        <p:nvPicPr>
          <p:cNvPr id="25" name="Picture 24" descr="sc_white.png"/>
          <p:cNvPicPr>
            <a:picLocks noChangeAspect="1"/>
          </p:cNvPicPr>
          <p:nvPr/>
        </p:nvPicPr>
        <p:blipFill>
          <a:blip r:embed="rId3"/>
          <a:stretch>
            <a:fillRect/>
          </a:stretch>
        </p:blipFill>
        <p:spPr>
          <a:xfrm>
            <a:off x="8275320" y="4297680"/>
            <a:ext cx="3017520" cy="508104"/>
          </a:xfrm>
          <a:prstGeom prst="rect">
            <a:avLst/>
          </a:prstGeom>
        </p:spPr>
      </p:pic>
      <p:sp>
        <p:nvSpPr>
          <p:cNvPr id="26" name="TextBox 25"/>
          <p:cNvSpPr txBox="1"/>
          <p:nvPr/>
        </p:nvSpPr>
        <p:spPr>
          <a:xfrm>
            <a:off x="8275320" y="4974336"/>
            <a:ext cx="3108960" cy="228600"/>
          </a:xfrm>
          <a:prstGeom prst="rect">
            <a:avLst/>
          </a:prstGeom>
          <a:noFill/>
        </p:spPr>
        <p:txBody>
          <a:bodyPr wrap="square" lIns="0" rIns="0" tIns="0" bIns="0" anchor="t">
            <a:spAutoFit/>
          </a:bodyPr>
          <a:lstStyle/>
          <a:p>
            <a:pPr algn="l">
              <a:spcBef>
                <a:spcPts val="0"/>
              </a:spcBef>
              <a:spcAft>
                <a:spcPts val="0"/>
              </a:spcAft>
            </a:pPr>
            <a:r>
              <a:rPr sz="950" b="0" i="0">
                <a:solidFill>
                  <a:srgbClr val="CBDCEB"/>
                </a:solidFill>
                <a:latin typeface="Segoe UI"/>
              </a:rPr>
              <a:t>www.securecentral.com.au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CONTENTS</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What we will cover</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A 20-minute walk-through for IT leadership, operations and security teams</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783080"/>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95528" y="1965960"/>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01</a:t>
            </a:r>
          </a:p>
        </p:txBody>
      </p:sp>
      <p:sp>
        <p:nvSpPr>
          <p:cNvPr id="10" name="TextBox 9"/>
          <p:cNvSpPr txBox="1"/>
          <p:nvPr/>
        </p:nvSpPr>
        <p:spPr>
          <a:xfrm>
            <a:off x="1527048" y="1947672"/>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The enterprise problem</a:t>
            </a:r>
          </a:p>
        </p:txBody>
      </p:sp>
      <p:sp>
        <p:nvSpPr>
          <p:cNvPr id="11" name="TextBox 10"/>
          <p:cNvSpPr txBox="1"/>
          <p:nvPr/>
        </p:nvSpPr>
        <p:spPr>
          <a:xfrm>
            <a:off x="1527048" y="2286000"/>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Why disruptions still take hours to resolve</a:t>
            </a:r>
          </a:p>
        </p:txBody>
      </p:sp>
      <p:sp>
        <p:nvSpPr>
          <p:cNvPr id="12" name="Rounded Rectangle 11"/>
          <p:cNvSpPr/>
          <p:nvPr/>
        </p:nvSpPr>
        <p:spPr>
          <a:xfrm>
            <a:off x="6144768" y="1783080"/>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373368" y="1965960"/>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02</a:t>
            </a:r>
          </a:p>
        </p:txBody>
      </p:sp>
      <p:sp>
        <p:nvSpPr>
          <p:cNvPr id="14" name="TextBox 13"/>
          <p:cNvSpPr txBox="1"/>
          <p:nvPr/>
        </p:nvSpPr>
        <p:spPr>
          <a:xfrm>
            <a:off x="7104888" y="1947672"/>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uObserve™ at a glance</a:t>
            </a:r>
          </a:p>
        </p:txBody>
      </p:sp>
      <p:sp>
        <p:nvSpPr>
          <p:cNvPr id="15" name="TextBox 14"/>
          <p:cNvSpPr txBox="1"/>
          <p:nvPr/>
        </p:nvSpPr>
        <p:spPr>
          <a:xfrm>
            <a:off x="7104888" y="2286000"/>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Three capability pillars in one platform</a:t>
            </a:r>
          </a:p>
        </p:txBody>
      </p:sp>
      <p:sp>
        <p:nvSpPr>
          <p:cNvPr id="16" name="Rounded Rectangle 15"/>
          <p:cNvSpPr/>
          <p:nvPr/>
        </p:nvSpPr>
        <p:spPr>
          <a:xfrm>
            <a:off x="566928" y="2898648"/>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95528" y="3081528"/>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03</a:t>
            </a:r>
          </a:p>
        </p:txBody>
      </p:sp>
      <p:sp>
        <p:nvSpPr>
          <p:cNvPr id="18" name="TextBox 17"/>
          <p:cNvSpPr txBox="1"/>
          <p:nvPr/>
        </p:nvSpPr>
        <p:spPr>
          <a:xfrm>
            <a:off x="1527048" y="3063240"/>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How the tool actually works</a:t>
            </a:r>
          </a:p>
        </p:txBody>
      </p:sp>
      <p:sp>
        <p:nvSpPr>
          <p:cNvPr id="19" name="TextBox 18"/>
          <p:cNvSpPr txBox="1"/>
          <p:nvPr/>
        </p:nvSpPr>
        <p:spPr>
          <a:xfrm>
            <a:off x="1527048" y="3401568"/>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Observe → correlate → analyse → act</a:t>
            </a:r>
          </a:p>
        </p:txBody>
      </p:sp>
      <p:sp>
        <p:nvSpPr>
          <p:cNvPr id="20" name="Rounded Rectangle 19"/>
          <p:cNvSpPr/>
          <p:nvPr/>
        </p:nvSpPr>
        <p:spPr>
          <a:xfrm>
            <a:off x="6144768" y="2898648"/>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373368" y="3081528"/>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04</a:t>
            </a:r>
          </a:p>
        </p:txBody>
      </p:sp>
      <p:sp>
        <p:nvSpPr>
          <p:cNvPr id="22" name="TextBox 21"/>
          <p:cNvSpPr txBox="1"/>
          <p:nvPr/>
        </p:nvSpPr>
        <p:spPr>
          <a:xfrm>
            <a:off x="7104888" y="3063240"/>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Live product screens</a:t>
            </a:r>
          </a:p>
        </p:txBody>
      </p:sp>
      <p:sp>
        <p:nvSpPr>
          <p:cNvPr id="23" name="TextBox 22"/>
          <p:cNvSpPr txBox="1"/>
          <p:nvPr/>
        </p:nvSpPr>
        <p:spPr>
          <a:xfrm>
            <a:off x="7104888" y="3401568"/>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Dependency maps, root cause, VDI, security</a:t>
            </a:r>
          </a:p>
        </p:txBody>
      </p:sp>
      <p:sp>
        <p:nvSpPr>
          <p:cNvPr id="24" name="Rounded Rectangle 23"/>
          <p:cNvSpPr/>
          <p:nvPr/>
        </p:nvSpPr>
        <p:spPr>
          <a:xfrm>
            <a:off x="566928" y="4014215"/>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95528" y="4197096"/>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05</a:t>
            </a:r>
          </a:p>
        </p:txBody>
      </p:sp>
      <p:sp>
        <p:nvSpPr>
          <p:cNvPr id="26" name="TextBox 25"/>
          <p:cNvSpPr txBox="1"/>
          <p:nvPr/>
        </p:nvSpPr>
        <p:spPr>
          <a:xfrm>
            <a:off x="1527048" y="4178807"/>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Architecture &amp; deployment</a:t>
            </a:r>
          </a:p>
        </p:txBody>
      </p:sp>
      <p:sp>
        <p:nvSpPr>
          <p:cNvPr id="27" name="TextBox 26"/>
          <p:cNvSpPr txBox="1"/>
          <p:nvPr/>
        </p:nvSpPr>
        <p:spPr>
          <a:xfrm>
            <a:off x="1527048" y="4517136"/>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Components, models and sizing</a:t>
            </a:r>
          </a:p>
        </p:txBody>
      </p:sp>
      <p:sp>
        <p:nvSpPr>
          <p:cNvPr id="28" name="Rounded Rectangle 27"/>
          <p:cNvSpPr/>
          <p:nvPr/>
        </p:nvSpPr>
        <p:spPr>
          <a:xfrm>
            <a:off x="6144768" y="4014215"/>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373368" y="4197096"/>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06</a:t>
            </a:r>
          </a:p>
        </p:txBody>
      </p:sp>
      <p:sp>
        <p:nvSpPr>
          <p:cNvPr id="30" name="TextBox 29"/>
          <p:cNvSpPr txBox="1"/>
          <p:nvPr/>
        </p:nvSpPr>
        <p:spPr>
          <a:xfrm>
            <a:off x="7104888" y="4178807"/>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Command-centre operations</a:t>
            </a:r>
          </a:p>
        </p:txBody>
      </p:sp>
      <p:sp>
        <p:nvSpPr>
          <p:cNvPr id="31" name="TextBox 30"/>
          <p:cNvSpPr txBox="1"/>
          <p:nvPr/>
        </p:nvSpPr>
        <p:spPr>
          <a:xfrm>
            <a:off x="7104888" y="4517136"/>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Video wall and shift workflow</a:t>
            </a:r>
          </a:p>
        </p:txBody>
      </p:sp>
      <p:sp>
        <p:nvSpPr>
          <p:cNvPr id="32" name="Rounded Rectangle 31"/>
          <p:cNvSpPr/>
          <p:nvPr/>
        </p:nvSpPr>
        <p:spPr>
          <a:xfrm>
            <a:off x="566928" y="5129784"/>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95528" y="5312664"/>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07</a:t>
            </a:r>
          </a:p>
        </p:txBody>
      </p:sp>
      <p:sp>
        <p:nvSpPr>
          <p:cNvPr id="34" name="TextBox 33"/>
          <p:cNvSpPr txBox="1"/>
          <p:nvPr/>
        </p:nvSpPr>
        <p:spPr>
          <a:xfrm>
            <a:off x="1527048" y="5294376"/>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Features, benefits &amp; ROI</a:t>
            </a:r>
          </a:p>
        </p:txBody>
      </p:sp>
      <p:sp>
        <p:nvSpPr>
          <p:cNvPr id="35" name="TextBox 34"/>
          <p:cNvSpPr txBox="1"/>
          <p:nvPr/>
        </p:nvSpPr>
        <p:spPr>
          <a:xfrm>
            <a:off x="1527048" y="5632704"/>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What the organisation gets</a:t>
            </a:r>
          </a:p>
        </p:txBody>
      </p:sp>
      <p:sp>
        <p:nvSpPr>
          <p:cNvPr id="36" name="Rounded Rectangle 35"/>
          <p:cNvSpPr/>
          <p:nvPr/>
        </p:nvSpPr>
        <p:spPr>
          <a:xfrm>
            <a:off x="6144768" y="5129784"/>
            <a:ext cx="5285232" cy="932688"/>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373368" y="5312664"/>
            <a:ext cx="548640" cy="548640"/>
          </a:xfrm>
          <a:prstGeom prst="rect">
            <a:avLst/>
          </a:prstGeom>
          <a:noFill/>
        </p:spPr>
        <p:txBody>
          <a:bodyPr wrap="square" lIns="0" rIns="0" tIns="0" bIns="0" anchor="t">
            <a:spAutoFit/>
          </a:bodyPr>
          <a:lstStyle/>
          <a:p>
            <a:pPr algn="l">
              <a:spcBef>
                <a:spcPts val="0"/>
              </a:spcBef>
              <a:spcAft>
                <a:spcPts val="0"/>
              </a:spcAft>
            </a:pPr>
            <a:r>
              <a:rPr sz="2000" b="1" i="0">
                <a:solidFill>
                  <a:srgbClr val="29A8E0"/>
                </a:solidFill>
                <a:latin typeface="Segoe UI"/>
              </a:rPr>
              <a:t>08</a:t>
            </a:r>
          </a:p>
        </p:txBody>
      </p:sp>
      <p:sp>
        <p:nvSpPr>
          <p:cNvPr id="38" name="TextBox 37"/>
          <p:cNvSpPr txBox="1"/>
          <p:nvPr/>
        </p:nvSpPr>
        <p:spPr>
          <a:xfrm>
            <a:off x="7104888" y="5294376"/>
            <a:ext cx="41148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Customers &amp; next steps</a:t>
            </a:r>
          </a:p>
        </p:txBody>
      </p:sp>
      <p:sp>
        <p:nvSpPr>
          <p:cNvPr id="39" name="TextBox 38"/>
          <p:cNvSpPr txBox="1"/>
          <p:nvPr/>
        </p:nvSpPr>
        <p:spPr>
          <a:xfrm>
            <a:off x="7104888" y="5632704"/>
            <a:ext cx="411480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Proof and how to start</a:t>
            </a:r>
          </a:p>
        </p:txBody>
      </p:sp>
      <p:sp>
        <p:nvSpPr>
          <p:cNvPr id="40" name="TextBox 39"/>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1" name="Picture 40"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2" name="TextBox 41"/>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3" name="TextBox 42"/>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THE PROBLEM</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Enterprise IT is blind between the layers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Modern stacks are virtualised, hybrid and east-west heavy — but the tooling is still siloed</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74519"/>
            <a:ext cx="2615184" cy="2651760"/>
          </a:xfrm>
          <a:prstGeom prst="roundRect">
            <a:avLst>
              <a:gd name="adj" fmla="val 7000"/>
            </a:avLst>
          </a:prstGeom>
          <a:solidFill>
            <a:srgbClr val="0E2338"/>
          </a:solidFill>
          <a:ln w="19050">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874519"/>
            <a:ext cx="2615184" cy="82296"/>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95528" y="2148840"/>
            <a:ext cx="2194560" cy="45720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The war room</a:t>
            </a:r>
          </a:p>
        </p:txBody>
      </p:sp>
      <p:sp>
        <p:nvSpPr>
          <p:cNvPr id="11" name="TextBox 10"/>
          <p:cNvSpPr txBox="1"/>
          <p:nvPr/>
        </p:nvSpPr>
        <p:spPr>
          <a:xfrm>
            <a:off x="795528" y="2724912"/>
            <a:ext cx="2194560" cy="164592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App, server, network, storage, desktop and security teams each bring a different tool and a different number. Hours are lost proving innocence instead of fixing the fault.</a:t>
            </a:r>
          </a:p>
        </p:txBody>
      </p:sp>
      <p:sp>
        <p:nvSpPr>
          <p:cNvPr id="12" name="Rounded Rectangle 11"/>
          <p:cNvSpPr/>
          <p:nvPr/>
        </p:nvSpPr>
        <p:spPr>
          <a:xfrm>
            <a:off x="3364992" y="1874519"/>
            <a:ext cx="2615184" cy="2651760"/>
          </a:xfrm>
          <a:prstGeom prst="roundRect">
            <a:avLst>
              <a:gd name="adj" fmla="val 7000"/>
            </a:avLst>
          </a:prstGeom>
          <a:solidFill>
            <a:srgbClr val="0E2338"/>
          </a:solidFill>
          <a:ln w="1905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3364992" y="1874519"/>
            <a:ext cx="2615184" cy="82296"/>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593592" y="2148840"/>
            <a:ext cx="2194560" cy="45720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East-west darkness</a:t>
            </a:r>
          </a:p>
        </p:txBody>
      </p:sp>
      <p:sp>
        <p:nvSpPr>
          <p:cNvPr id="15" name="TextBox 14"/>
          <p:cNvSpPr txBox="1"/>
          <p:nvPr/>
        </p:nvSpPr>
        <p:spPr>
          <a:xfrm>
            <a:off x="3593592" y="2724912"/>
            <a:ext cx="2194560" cy="164592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Most traffic never crosses a physical tap. VM-to-VM and container-to-container conversations are invisible to perimeter tooling.</a:t>
            </a:r>
          </a:p>
        </p:txBody>
      </p:sp>
      <p:sp>
        <p:nvSpPr>
          <p:cNvPr id="16" name="Rounded Rectangle 15"/>
          <p:cNvSpPr/>
          <p:nvPr/>
        </p:nvSpPr>
        <p:spPr>
          <a:xfrm>
            <a:off x="6163056" y="1874519"/>
            <a:ext cx="2615184" cy="2651760"/>
          </a:xfrm>
          <a:prstGeom prst="roundRect">
            <a:avLst>
              <a:gd name="adj" fmla="val 7000"/>
            </a:avLst>
          </a:prstGeom>
          <a:solidFill>
            <a:srgbClr val="0E2338"/>
          </a:solidFill>
          <a:ln w="1905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6163056" y="1874519"/>
            <a:ext cx="2615184" cy="82296"/>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391656" y="2148840"/>
            <a:ext cx="2194560" cy="45720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Agent fatigue</a:t>
            </a:r>
          </a:p>
        </p:txBody>
      </p:sp>
      <p:sp>
        <p:nvSpPr>
          <p:cNvPr id="19" name="TextBox 18"/>
          <p:cNvSpPr txBox="1"/>
          <p:nvPr/>
        </p:nvSpPr>
        <p:spPr>
          <a:xfrm>
            <a:off x="6391656" y="2724912"/>
            <a:ext cx="2194560" cy="164592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Classic APM needs code instrumentation and agents on every workload — change boards, licences and risk on production systems.</a:t>
            </a:r>
          </a:p>
        </p:txBody>
      </p:sp>
      <p:sp>
        <p:nvSpPr>
          <p:cNvPr id="20" name="Rounded Rectangle 19"/>
          <p:cNvSpPr/>
          <p:nvPr/>
        </p:nvSpPr>
        <p:spPr>
          <a:xfrm>
            <a:off x="8961119" y="1874519"/>
            <a:ext cx="2615184" cy="2651760"/>
          </a:xfrm>
          <a:prstGeom prst="roundRect">
            <a:avLst>
              <a:gd name="adj" fmla="val 7000"/>
            </a:avLst>
          </a:prstGeom>
          <a:solidFill>
            <a:srgbClr val="0E2338"/>
          </a:solidFill>
          <a:ln w="19050">
            <a:solidFill>
              <a:srgbClr val="1B4F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8961119" y="1874519"/>
            <a:ext cx="2615184" cy="82296"/>
          </a:xfrm>
          <a:prstGeom prst="rect">
            <a:avLst/>
          </a:prstGeom>
          <a:solidFill>
            <a:srgbClr val="1B4F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189719" y="2148840"/>
            <a:ext cx="2194560" cy="45720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Unknown dependencies</a:t>
            </a:r>
          </a:p>
        </p:txBody>
      </p:sp>
      <p:sp>
        <p:nvSpPr>
          <p:cNvPr id="23" name="TextBox 22"/>
          <p:cNvSpPr txBox="1"/>
          <p:nvPr/>
        </p:nvSpPr>
        <p:spPr>
          <a:xfrm>
            <a:off x="9189719" y="2724912"/>
            <a:ext cx="2194560" cy="164592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Nobody has an accurate, current map of which service talks to what. Migrations, DR tests and change windows become guesswork.</a:t>
            </a:r>
          </a:p>
        </p:txBody>
      </p:sp>
      <p:sp>
        <p:nvSpPr>
          <p:cNvPr id="24" name="Rounded Rectangle 23"/>
          <p:cNvSpPr/>
          <p:nvPr/>
        </p:nvSpPr>
        <p:spPr>
          <a:xfrm>
            <a:off x="566928" y="4800600"/>
            <a:ext cx="11064240" cy="1371600"/>
          </a:xfrm>
          <a:prstGeom prst="roundRect">
            <a:avLst>
              <a:gd name="adj" fmla="val 8000"/>
            </a:avLst>
          </a:prstGeom>
          <a:solidFill>
            <a:srgbClr val="121E2E"/>
          </a:solidFill>
          <a:ln w="17780">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800600"/>
            <a:ext cx="64008" cy="1371600"/>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68680" y="4983480"/>
            <a:ext cx="10424160" cy="365760"/>
          </a:xfrm>
          <a:prstGeom prst="rect">
            <a:avLst/>
          </a:prstGeom>
          <a:noFill/>
        </p:spPr>
        <p:txBody>
          <a:bodyPr wrap="square" lIns="0" rIns="0" tIns="0" bIns="0" anchor="t">
            <a:spAutoFit/>
          </a:bodyPr>
          <a:lstStyle/>
          <a:p>
            <a:pPr algn="l">
              <a:spcBef>
                <a:spcPts val="0"/>
              </a:spcBef>
              <a:spcAft>
                <a:spcPts val="0"/>
              </a:spcAft>
            </a:pPr>
            <a:r>
              <a:rPr sz="1300" b="1" i="0">
                <a:solidFill>
                  <a:srgbClr val="E8544E"/>
                </a:solidFill>
                <a:latin typeface="Segoe UI"/>
              </a:rPr>
              <a:t>The business cost</a:t>
            </a:r>
          </a:p>
        </p:txBody>
      </p:sp>
      <p:sp>
        <p:nvSpPr>
          <p:cNvPr id="27" name="TextBox 26"/>
          <p:cNvSpPr txBox="1"/>
          <p:nvPr/>
        </p:nvSpPr>
        <p:spPr>
          <a:xfrm>
            <a:off x="868680" y="5303520"/>
            <a:ext cx="10515600" cy="777240"/>
          </a:xfrm>
          <a:prstGeom prst="rect">
            <a:avLst/>
          </a:prstGeom>
          <a:noFill/>
        </p:spPr>
        <p:txBody>
          <a:bodyPr wrap="square" lIns="0" rIns="0" tIns="0" bIns="0" anchor="t">
            <a:spAutoFit/>
          </a:bodyPr>
          <a:lstStyle/>
          <a:p>
            <a:pPr algn="l">
              <a:lnSpc>
                <a:spcPct val="128000"/>
              </a:lnSpc>
              <a:spcBef>
                <a:spcPts val="0"/>
              </a:spcBef>
              <a:spcAft>
                <a:spcPts val="0"/>
              </a:spcAft>
            </a:pPr>
            <a:r>
              <a:rPr sz="1200" b="0" i="0">
                <a:solidFill>
                  <a:srgbClr val="CBDCEB"/>
                </a:solidFill>
                <a:latin typeface="Segoe UI"/>
              </a:rPr>
              <a:t>Every minute of degradation is revenue, reputation and regulator risk. Uila publishes an Incident Savings Calculator precisely because most organisations have never quantified what their unplanned downtime and troubleshooting hours actually cost — and what a correlated, agentless view saves.</a:t>
            </a:r>
          </a:p>
        </p:txBody>
      </p:sp>
      <p:sp>
        <p:nvSpPr>
          <p:cNvPr id="28" name="TextBox 27"/>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9" name="Picture 28"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30" name="TextBox 29"/>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31" name="TextBox 30"/>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THE PLATFORM</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Three pillars, one agentless platform</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Everything below is delivered from the same metadata collection and the same console</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28800"/>
            <a:ext cx="3529584" cy="3931920"/>
          </a:xfrm>
          <a:prstGeom prst="roundRect">
            <a:avLst>
              <a:gd name="adj" fmla="val 7000"/>
            </a:avLst>
          </a:prstGeom>
          <a:solidFill>
            <a:srgbClr val="0E2338"/>
          </a:solidFill>
          <a:ln w="2032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566928" y="1828800"/>
            <a:ext cx="3529584" cy="566928"/>
          </a:xfrm>
          <a:prstGeom prst="roundRect">
            <a:avLst>
              <a:gd name="adj" fmla="val 30000"/>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66928" y="2103120"/>
            <a:ext cx="3529584" cy="292608"/>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95528" y="1984248"/>
            <a:ext cx="3108960" cy="365760"/>
          </a:xfrm>
          <a:prstGeom prst="rect">
            <a:avLst/>
          </a:prstGeom>
          <a:noFill/>
        </p:spPr>
        <p:txBody>
          <a:bodyPr wrap="square" lIns="0" rIns="0" tIns="0" bIns="0" anchor="t">
            <a:spAutoFit/>
          </a:bodyPr>
          <a:lstStyle/>
          <a:p>
            <a:pPr algn="l">
              <a:spcBef>
                <a:spcPts val="0"/>
              </a:spcBef>
              <a:spcAft>
                <a:spcPts val="0"/>
              </a:spcAft>
            </a:pPr>
            <a:r>
              <a:rPr sz="1350" b="1" i="0">
                <a:solidFill>
                  <a:srgbClr val="0B1B2B"/>
                </a:solidFill>
                <a:latin typeface="Segoe UI"/>
              </a:rPr>
              <a:t>Performance Observability</a:t>
            </a:r>
          </a:p>
        </p:txBody>
      </p:sp>
      <p:sp>
        <p:nvSpPr>
          <p:cNvPr id="12" name="Oval 11"/>
          <p:cNvSpPr/>
          <p:nvPr/>
        </p:nvSpPr>
        <p:spPr>
          <a:xfrm>
            <a:off x="822960" y="2683764"/>
            <a:ext cx="77724" cy="77724"/>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60704" y="263347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360° view of application, infrastructure,
network and VDI user experience</a:t>
            </a:r>
          </a:p>
        </p:txBody>
      </p:sp>
      <p:sp>
        <p:nvSpPr>
          <p:cNvPr id="14" name="Oval 13"/>
          <p:cNvSpPr/>
          <p:nvPr/>
        </p:nvSpPr>
        <p:spPr>
          <a:xfrm>
            <a:off x="822960" y="3461004"/>
            <a:ext cx="77724" cy="77724"/>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60704" y="341071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Root-cause isolation across compute,
memory, storage and network</a:t>
            </a:r>
          </a:p>
        </p:txBody>
      </p:sp>
      <p:sp>
        <p:nvSpPr>
          <p:cNvPr id="16" name="Oval 15"/>
          <p:cNvSpPr/>
          <p:nvPr/>
        </p:nvSpPr>
        <p:spPr>
          <a:xfrm>
            <a:off x="822960" y="4238244"/>
            <a:ext cx="77724" cy="77724"/>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60704" y="418795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AIOps-driven remediation actions</a:t>
            </a:r>
          </a:p>
        </p:txBody>
      </p:sp>
      <p:sp>
        <p:nvSpPr>
          <p:cNvPr id="18" name="Oval 17"/>
          <p:cNvSpPr/>
          <p:nvPr/>
        </p:nvSpPr>
        <p:spPr>
          <a:xfrm>
            <a:off x="822960" y="5015483"/>
            <a:ext cx="77724" cy="77724"/>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1060704" y="496519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Capacity planning &amp; rightsizing</a:t>
            </a:r>
          </a:p>
        </p:txBody>
      </p:sp>
      <p:sp>
        <p:nvSpPr>
          <p:cNvPr id="20" name="Rounded Rectangle 19"/>
          <p:cNvSpPr/>
          <p:nvPr/>
        </p:nvSpPr>
        <p:spPr>
          <a:xfrm>
            <a:off x="4297680" y="1828800"/>
            <a:ext cx="3529584" cy="3931920"/>
          </a:xfrm>
          <a:prstGeom prst="roundRect">
            <a:avLst>
              <a:gd name="adj" fmla="val 7000"/>
            </a:avLst>
          </a:prstGeom>
          <a:solidFill>
            <a:srgbClr val="0E2338"/>
          </a:solidFill>
          <a:ln w="20320">
            <a:solidFill>
              <a:srgbClr val="2E6DB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4297680" y="1828800"/>
            <a:ext cx="3529584" cy="566928"/>
          </a:xfrm>
          <a:prstGeom prst="roundRect">
            <a:avLst>
              <a:gd name="adj" fmla="val 30000"/>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4297680" y="2103120"/>
            <a:ext cx="3529584" cy="292608"/>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526280" y="1984248"/>
            <a:ext cx="3108960" cy="365760"/>
          </a:xfrm>
          <a:prstGeom prst="rect">
            <a:avLst/>
          </a:prstGeom>
          <a:noFill/>
        </p:spPr>
        <p:txBody>
          <a:bodyPr wrap="square" lIns="0" rIns="0" tIns="0" bIns="0" anchor="t">
            <a:spAutoFit/>
          </a:bodyPr>
          <a:lstStyle/>
          <a:p>
            <a:pPr algn="l">
              <a:spcBef>
                <a:spcPts val="0"/>
              </a:spcBef>
              <a:spcAft>
                <a:spcPts val="0"/>
              </a:spcAft>
            </a:pPr>
            <a:r>
              <a:rPr sz="1350" b="1" i="0">
                <a:solidFill>
                  <a:srgbClr val="0B1B2B"/>
                </a:solidFill>
                <a:latin typeface="Segoe UI"/>
              </a:rPr>
              <a:t>Application Dependency Mapping</a:t>
            </a:r>
          </a:p>
        </p:txBody>
      </p:sp>
      <p:sp>
        <p:nvSpPr>
          <p:cNvPr id="24" name="Oval 23"/>
          <p:cNvSpPr/>
          <p:nvPr/>
        </p:nvSpPr>
        <p:spPr>
          <a:xfrm>
            <a:off x="4553712" y="2683764"/>
            <a:ext cx="77724" cy="77724"/>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791456" y="263347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Automated, dynamic topology tracing
of every tier and external service</a:t>
            </a:r>
          </a:p>
        </p:txBody>
      </p:sp>
      <p:sp>
        <p:nvSpPr>
          <p:cNvPr id="26" name="Oval 25"/>
          <p:cNvSpPr/>
          <p:nvPr/>
        </p:nvSpPr>
        <p:spPr>
          <a:xfrm>
            <a:off x="4553712" y="3461004"/>
            <a:ext cx="77724" cy="77724"/>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4791456" y="341071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Accurate, always-current inventory of
assets and their dependencies</a:t>
            </a:r>
          </a:p>
        </p:txBody>
      </p:sp>
      <p:sp>
        <p:nvSpPr>
          <p:cNvPr id="28" name="Oval 27"/>
          <p:cNvSpPr/>
          <p:nvPr/>
        </p:nvSpPr>
        <p:spPr>
          <a:xfrm>
            <a:off x="4553712" y="4238244"/>
            <a:ext cx="77724" cy="77724"/>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4791456" y="418795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Change tracking and policy-violation
detection on the live map</a:t>
            </a:r>
          </a:p>
        </p:txBody>
      </p:sp>
      <p:sp>
        <p:nvSpPr>
          <p:cNvPr id="30" name="Oval 29"/>
          <p:cNvSpPr/>
          <p:nvPr/>
        </p:nvSpPr>
        <p:spPr>
          <a:xfrm>
            <a:off x="4553712" y="5015483"/>
            <a:ext cx="77724" cy="77724"/>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791456" y="496519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Cloud migration &amp; DR wave planning</a:t>
            </a:r>
          </a:p>
        </p:txBody>
      </p:sp>
      <p:sp>
        <p:nvSpPr>
          <p:cNvPr id="32" name="Rounded Rectangle 31"/>
          <p:cNvSpPr/>
          <p:nvPr/>
        </p:nvSpPr>
        <p:spPr>
          <a:xfrm>
            <a:off x="8028431" y="1828800"/>
            <a:ext cx="3529584" cy="3931920"/>
          </a:xfrm>
          <a:prstGeom prst="roundRect">
            <a:avLst>
              <a:gd name="adj" fmla="val 7000"/>
            </a:avLst>
          </a:prstGeom>
          <a:solidFill>
            <a:srgbClr val="0E2338"/>
          </a:solidFill>
          <a:ln w="2032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ounded Rectangle 32"/>
          <p:cNvSpPr/>
          <p:nvPr/>
        </p:nvSpPr>
        <p:spPr>
          <a:xfrm>
            <a:off x="8028431" y="1828800"/>
            <a:ext cx="3529584" cy="566928"/>
          </a:xfrm>
          <a:prstGeom prst="roundRect">
            <a:avLst>
              <a:gd name="adj" fmla="val 30000"/>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8028431" y="2103120"/>
            <a:ext cx="3529584" cy="292608"/>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8257031" y="1984248"/>
            <a:ext cx="3108960" cy="365760"/>
          </a:xfrm>
          <a:prstGeom prst="rect">
            <a:avLst/>
          </a:prstGeom>
          <a:noFill/>
        </p:spPr>
        <p:txBody>
          <a:bodyPr wrap="square" lIns="0" rIns="0" tIns="0" bIns="0" anchor="t">
            <a:spAutoFit/>
          </a:bodyPr>
          <a:lstStyle/>
          <a:p>
            <a:pPr algn="l">
              <a:spcBef>
                <a:spcPts val="0"/>
              </a:spcBef>
              <a:spcAft>
                <a:spcPts val="0"/>
              </a:spcAft>
            </a:pPr>
            <a:r>
              <a:rPr sz="1350" b="1" i="0">
                <a:solidFill>
                  <a:srgbClr val="0B1B2B"/>
                </a:solidFill>
                <a:latin typeface="Segoe UI"/>
              </a:rPr>
              <a:t>App-Centric Cyber Threat Protection</a:t>
            </a:r>
          </a:p>
        </p:txBody>
      </p:sp>
      <p:sp>
        <p:nvSpPr>
          <p:cNvPr id="36" name="Oval 35"/>
          <p:cNvSpPr/>
          <p:nvPr/>
        </p:nvSpPr>
        <p:spPr>
          <a:xfrm>
            <a:off x="8284463" y="2683764"/>
            <a:ext cx="77724" cy="77724"/>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522207" y="263347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East-west traffic inspection for lateral
movement and stealth attacks</a:t>
            </a:r>
          </a:p>
        </p:txBody>
      </p:sp>
      <p:sp>
        <p:nvSpPr>
          <p:cNvPr id="38" name="Oval 37"/>
          <p:cNvSpPr/>
          <p:nvPr/>
        </p:nvSpPr>
        <p:spPr>
          <a:xfrm>
            <a:off x="8284463" y="3461004"/>
            <a:ext cx="77724" cy="77724"/>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8522207" y="341071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Application behaviour anomaly detection</a:t>
            </a:r>
          </a:p>
        </p:txBody>
      </p:sp>
      <p:sp>
        <p:nvSpPr>
          <p:cNvPr id="40" name="Oval 39"/>
          <p:cNvSpPr/>
          <p:nvPr/>
        </p:nvSpPr>
        <p:spPr>
          <a:xfrm>
            <a:off x="8284463" y="4238244"/>
            <a:ext cx="77724" cy="77724"/>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8522207" y="418795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Data-exfiltration and outbound
country/destination insight</a:t>
            </a:r>
          </a:p>
        </p:txBody>
      </p:sp>
      <p:sp>
        <p:nvSpPr>
          <p:cNvPr id="42" name="Oval 41"/>
          <p:cNvSpPr/>
          <p:nvPr/>
        </p:nvSpPr>
        <p:spPr>
          <a:xfrm>
            <a:off x="8284463" y="5015483"/>
            <a:ext cx="77724" cy="77724"/>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522207" y="4965192"/>
            <a:ext cx="2871215" cy="777240"/>
          </a:xfrm>
          <a:prstGeom prst="rect">
            <a:avLst/>
          </a:prstGeom>
          <a:noFill/>
        </p:spPr>
        <p:txBody>
          <a:bodyPr wrap="square" lIns="0" rIns="0" tIns="0" bIns="0" anchor="t">
            <a:spAutoFit/>
          </a:bodyPr>
          <a:lstStyle/>
          <a:p>
            <a:pPr algn="l">
              <a:lnSpc>
                <a:spcPct val="115000"/>
              </a:lnSpc>
              <a:spcBef>
                <a:spcPts val="0"/>
              </a:spcBef>
              <a:spcAft>
                <a:spcPts val="0"/>
              </a:spcAft>
            </a:pPr>
            <a:r>
              <a:rPr sz="1080" b="0" i="0">
                <a:solidFill>
                  <a:srgbClr val="CBDCEB"/>
                </a:solidFill>
                <a:latin typeface="Segoe UI"/>
              </a:rPr>
              <a:t>Micro-segmentation planning &amp; validation</a:t>
            </a:r>
          </a:p>
        </p:txBody>
      </p:sp>
      <p:sp>
        <p:nvSpPr>
          <p:cNvPr id="44" name="TextBox 43"/>
          <p:cNvSpPr txBox="1"/>
          <p:nvPr/>
        </p:nvSpPr>
        <p:spPr>
          <a:xfrm>
            <a:off x="566928" y="5989320"/>
            <a:ext cx="11064240" cy="365760"/>
          </a:xfrm>
          <a:prstGeom prst="rect">
            <a:avLst/>
          </a:prstGeom>
          <a:noFill/>
        </p:spPr>
        <p:txBody>
          <a:bodyPr wrap="square" lIns="0" rIns="0" tIns="0" bIns="0" anchor="t">
            <a:spAutoFit/>
          </a:bodyPr>
          <a:lstStyle/>
          <a:p>
            <a:pPr algn="l">
              <a:spcBef>
                <a:spcPts val="0"/>
              </a:spcBef>
              <a:spcAft>
                <a:spcPts val="0"/>
              </a:spcAft>
            </a:pPr>
            <a:r>
              <a:rPr sz="1200" b="1" i="0">
                <a:solidFill>
                  <a:srgbClr val="29A8E0"/>
                </a:solidFill>
                <a:latin typeface="Segoe UI"/>
              </a:rPr>
              <a:t>Delivered as self-hosted software or as a managed SaaS service — the same capability either way.</a:t>
            </a:r>
          </a:p>
        </p:txBody>
      </p:sp>
      <p:sp>
        <p:nvSpPr>
          <p:cNvPr id="45" name="TextBox 44"/>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6" name="Picture 45"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7" name="TextBox 46"/>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8" name="TextBox 47"/>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HOW IT WORKS</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From metadata to answer in four moves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No code instrumentation, no agents on your production workloads</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827531" y="1741932"/>
            <a:ext cx="10552176" cy="3615880"/>
          </a:xfrm>
          <a:prstGeom prst="roundRect">
            <a:avLst>
              <a:gd name="adj" fmla="val 3000"/>
            </a:avLst>
          </a:prstGeom>
          <a:noFill/>
          <a:ln w="15875">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howitworks.png"/>
          <p:cNvPicPr>
            <a:picLocks noChangeAspect="1"/>
          </p:cNvPicPr>
          <p:nvPr/>
        </p:nvPicPr>
        <p:blipFill>
          <a:blip r:embed="rId3"/>
          <a:stretch>
            <a:fillRect/>
          </a:stretch>
        </p:blipFill>
        <p:spPr>
          <a:xfrm>
            <a:off x="868680" y="1783080"/>
            <a:ext cx="10469880" cy="3533584"/>
          </a:xfrm>
          <a:prstGeom prst="rect">
            <a:avLst/>
          </a:prstGeom>
        </p:spPr>
      </p:pic>
      <p:sp>
        <p:nvSpPr>
          <p:cNvPr id="10" name="TextBox 9"/>
          <p:cNvSpPr txBox="1"/>
          <p:nvPr/>
        </p:nvSpPr>
        <p:spPr>
          <a:xfrm>
            <a:off x="868680" y="5572696"/>
            <a:ext cx="10469880" cy="822960"/>
          </a:xfrm>
          <a:prstGeom prst="rect">
            <a:avLst/>
          </a:prstGeom>
          <a:noFill/>
        </p:spPr>
        <p:txBody>
          <a:bodyPr wrap="square" lIns="0" rIns="0" tIns="0" bIns="0" anchor="t">
            <a:spAutoFit/>
          </a:bodyPr>
          <a:lstStyle/>
          <a:p>
            <a:pPr algn="l">
              <a:lnSpc>
                <a:spcPct val="130000"/>
              </a:lnSpc>
              <a:spcBef>
                <a:spcPts val="0"/>
              </a:spcBef>
              <a:spcAft>
                <a:spcPts val="0"/>
              </a:spcAft>
            </a:pPr>
            <a:r>
              <a:rPr sz="1200" b="0" i="0">
                <a:solidFill>
                  <a:srgbClr val="CBDCEB"/>
                </a:solidFill>
                <a:latin typeface="Segoe UI"/>
              </a:rPr>
              <a:t>Deep Packet Inspection reads only the metadata — application identity, response time, network latency, retransmissions, transactions. No packet payload is ever stored, which removes the privacy and legal exposure that comes with full packet capture while still giving you packet-grade evidence.</a:t>
            </a:r>
          </a:p>
        </p:txBody>
      </p:sp>
      <p:sp>
        <p:nvSpPr>
          <p:cNvPr id="11" name="TextBox 10"/>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12" name="Picture 11"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13" name="TextBox 12"/>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14" name="TextBox 13"/>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PRODUCT SCREEN 1 OF 5</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Application Dependency Mapping</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Auto-discovered, multi-tier topology with live health on every node and link</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25780" y="1787652"/>
            <a:ext cx="7123176" cy="3862597"/>
          </a:xfrm>
          <a:prstGeom prst="roundRect">
            <a:avLst>
              <a:gd name="adj" fmla="val 3000"/>
            </a:avLst>
          </a:prstGeom>
          <a:noFill/>
          <a:ln w="15875">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2464.png"/>
          <p:cNvPicPr>
            <a:picLocks noChangeAspect="1"/>
          </p:cNvPicPr>
          <p:nvPr/>
        </p:nvPicPr>
        <p:blipFill>
          <a:blip r:embed="rId3"/>
          <a:stretch>
            <a:fillRect/>
          </a:stretch>
        </p:blipFill>
        <p:spPr>
          <a:xfrm>
            <a:off x="566928" y="1828800"/>
            <a:ext cx="7040880" cy="3780301"/>
          </a:xfrm>
          <a:prstGeom prst="rect">
            <a:avLst/>
          </a:prstGeom>
        </p:spPr>
      </p:pic>
      <p:sp>
        <p:nvSpPr>
          <p:cNvPr id="10" name="Rounded Rectangle 9"/>
          <p:cNvSpPr/>
          <p:nvPr/>
        </p:nvSpPr>
        <p:spPr>
          <a:xfrm>
            <a:off x="7882127" y="1828800"/>
            <a:ext cx="3749039" cy="1170432"/>
          </a:xfrm>
          <a:prstGeom prst="roundRect">
            <a:avLst>
              <a:gd name="adj" fmla="val 10000"/>
            </a:avLst>
          </a:prstGeom>
          <a:solidFill>
            <a:srgbClr val="0E2338"/>
          </a:solidFill>
          <a:ln w="1778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7882127" y="1828800"/>
            <a:ext cx="50292" cy="1170432"/>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083296" y="1947672"/>
            <a:ext cx="3383279" cy="932688"/>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Tiers discovered automatically</a:t>
            </a:r>
          </a:p>
          <a:p>
            <a:pPr>
              <a:lnSpc>
                <a:spcPct val="112000"/>
              </a:lnSpc>
              <a:spcBef>
                <a:spcPts val="300"/>
              </a:spcBef>
              <a:spcAft>
                <a:spcPts val="0"/>
              </a:spcAft>
            </a:pPr>
            <a:r>
              <a:rPr sz="1000" b="0" i="0">
                <a:solidFill>
                  <a:srgbClr val="9FB3C8"/>
                </a:solidFill>
                <a:latin typeface="Segoe UI"/>
              </a:rPr>
              <a:t>Thin clients → connection server → VDI → load balancer → web → database → external services, grouped without any manual configuration.</a:t>
            </a:r>
          </a:p>
        </p:txBody>
      </p:sp>
      <p:sp>
        <p:nvSpPr>
          <p:cNvPr id="13" name="Rounded Rectangle 12"/>
          <p:cNvSpPr/>
          <p:nvPr/>
        </p:nvSpPr>
        <p:spPr>
          <a:xfrm>
            <a:off x="7882127" y="3127248"/>
            <a:ext cx="3749039" cy="1170432"/>
          </a:xfrm>
          <a:prstGeom prst="roundRect">
            <a:avLst>
              <a:gd name="adj" fmla="val 10000"/>
            </a:avLst>
          </a:prstGeom>
          <a:solidFill>
            <a:srgbClr val="0E2338"/>
          </a:solidFill>
          <a:ln w="1778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7882127" y="3127248"/>
            <a:ext cx="50292" cy="1170432"/>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083296" y="3246120"/>
            <a:ext cx="3383279" cy="932688"/>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Colour = health, not guesswork</a:t>
            </a:r>
          </a:p>
          <a:p>
            <a:pPr>
              <a:lnSpc>
                <a:spcPct val="112000"/>
              </a:lnSpc>
              <a:spcBef>
                <a:spcPts val="300"/>
              </a:spcBef>
              <a:spcAft>
                <a:spcPts val="0"/>
              </a:spcAft>
            </a:pPr>
            <a:r>
              <a:rPr sz="1000" b="0" i="0">
                <a:solidFill>
                  <a:srgbClr val="9FB3C8"/>
                </a:solidFill>
                <a:latin typeface="Segoe UI"/>
              </a:rPr>
              <a:t>Green / amber / red is driven by measured application and network response time, so the bottleneck tier is obvious at a glance.</a:t>
            </a:r>
          </a:p>
        </p:txBody>
      </p:sp>
      <p:sp>
        <p:nvSpPr>
          <p:cNvPr id="16" name="Rounded Rectangle 15"/>
          <p:cNvSpPr/>
          <p:nvPr/>
        </p:nvSpPr>
        <p:spPr>
          <a:xfrm>
            <a:off x="7882127" y="4425696"/>
            <a:ext cx="3749039" cy="1170432"/>
          </a:xfrm>
          <a:prstGeom prst="roundRect">
            <a:avLst>
              <a:gd name="adj" fmla="val 10000"/>
            </a:avLst>
          </a:prstGeom>
          <a:solidFill>
            <a:srgbClr val="0E2338"/>
          </a:solidFill>
          <a:ln w="1778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7882127" y="4425696"/>
            <a:ext cx="50292" cy="1170432"/>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083296" y="4544568"/>
            <a:ext cx="3383279" cy="932688"/>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Click straight to root cause</a:t>
            </a:r>
          </a:p>
          <a:p>
            <a:pPr>
              <a:lnSpc>
                <a:spcPct val="112000"/>
              </a:lnSpc>
              <a:spcBef>
                <a:spcPts val="300"/>
              </a:spcBef>
              <a:spcAft>
                <a:spcPts val="0"/>
              </a:spcAft>
            </a:pPr>
            <a:r>
              <a:rPr sz="1000" b="0" i="0">
                <a:solidFill>
                  <a:srgbClr val="9FB3C8"/>
                </a:solidFill>
                <a:latin typeface="Segoe UI"/>
              </a:rPr>
              <a:t>Single-click drill-down from any node into the CPU, memory, storage or network evidence behind the issue.</a:t>
            </a:r>
          </a:p>
        </p:txBody>
      </p:sp>
      <p:sp>
        <p:nvSpPr>
          <p:cNvPr id="19" name="TextBox 18"/>
          <p:cNvSpPr txBox="1"/>
          <p:nvPr/>
        </p:nvSpPr>
        <p:spPr>
          <a:xfrm>
            <a:off x="566928" y="5806440"/>
            <a:ext cx="7040880" cy="548640"/>
          </a:xfrm>
          <a:prstGeom prst="rect">
            <a:avLst/>
          </a:prstGeom>
          <a:noFill/>
        </p:spPr>
        <p:txBody>
          <a:bodyPr wrap="square" lIns="0" rIns="0" tIns="0" bIns="0" anchor="t">
            <a:spAutoFit/>
          </a:bodyPr>
          <a:lstStyle/>
          <a:p>
            <a:pPr algn="l">
              <a:spcBef>
                <a:spcPts val="0"/>
              </a:spcBef>
              <a:spcAft>
                <a:spcPts val="0"/>
              </a:spcAft>
            </a:pPr>
            <a:r>
              <a:rPr sz="1150" b="0" i="0">
                <a:solidFill>
                  <a:srgbClr val="9FB3C8"/>
                </a:solidFill>
                <a:latin typeface="Segoe UI"/>
              </a:rPr>
              <a:t>Use it for: migration wave planning, DR runbooks, change impact analysis and accurate CMDB-grade inventory.</a:t>
            </a:r>
          </a:p>
        </p:txBody>
      </p:sp>
      <p:sp>
        <p:nvSpPr>
          <p:cNvPr id="20" name="TextBox 19"/>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1" name="Picture 20"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22" name="TextBox 21"/>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23" name="TextBox 22"/>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PRODUCT SCREEN 2 OF 5</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End-user experience &amp; transaction analysis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Per-site, per-application response time broken into server, network and client contribution</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25780" y="1787652"/>
            <a:ext cx="7671816" cy="3651131"/>
          </a:xfrm>
          <a:prstGeom prst="roundRect">
            <a:avLst>
              <a:gd name="adj" fmla="val 3000"/>
            </a:avLst>
          </a:prstGeom>
          <a:noFill/>
          <a:ln w="15875">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7491.png"/>
          <p:cNvPicPr>
            <a:picLocks noChangeAspect="1"/>
          </p:cNvPicPr>
          <p:nvPr/>
        </p:nvPicPr>
        <p:blipFill>
          <a:blip r:embed="rId3"/>
          <a:stretch>
            <a:fillRect/>
          </a:stretch>
        </p:blipFill>
        <p:spPr>
          <a:xfrm>
            <a:off x="566928" y="1828800"/>
            <a:ext cx="7589520" cy="3568835"/>
          </a:xfrm>
          <a:prstGeom prst="rect">
            <a:avLst/>
          </a:prstGeom>
        </p:spPr>
      </p:pic>
      <p:sp>
        <p:nvSpPr>
          <p:cNvPr id="10" name="Rounded Rectangle 9"/>
          <p:cNvSpPr/>
          <p:nvPr/>
        </p:nvSpPr>
        <p:spPr>
          <a:xfrm>
            <a:off x="8412480" y="1828800"/>
            <a:ext cx="3218688" cy="1298448"/>
          </a:xfrm>
          <a:prstGeom prst="roundRect">
            <a:avLst>
              <a:gd name="adj" fmla="val 10000"/>
            </a:avLst>
          </a:prstGeom>
          <a:solidFill>
            <a:srgbClr val="0E2338"/>
          </a:solidFill>
          <a:ln w="1778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8412480" y="1828800"/>
            <a:ext cx="50292" cy="1298448"/>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613648" y="1947672"/>
            <a:ext cx="2852928" cy="1060704"/>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Server vs network vs client</a:t>
            </a:r>
          </a:p>
          <a:p>
            <a:pPr>
              <a:lnSpc>
                <a:spcPct val="112000"/>
              </a:lnSpc>
              <a:spcBef>
                <a:spcPts val="300"/>
              </a:spcBef>
              <a:spcAft>
                <a:spcPts val="0"/>
              </a:spcAft>
            </a:pPr>
            <a:r>
              <a:rPr sz="1000" b="0" i="0">
                <a:solidFill>
                  <a:srgbClr val="9FB3C8"/>
                </a:solidFill>
                <a:latin typeface="Segoe UI"/>
              </a:rPr>
              <a:t>Each application tile splits the delay three ways. The argument about 'is it the network?' is settled before the bridge call starts.</a:t>
            </a:r>
          </a:p>
        </p:txBody>
      </p:sp>
      <p:sp>
        <p:nvSpPr>
          <p:cNvPr id="13" name="Rounded Rectangle 12"/>
          <p:cNvSpPr/>
          <p:nvPr/>
        </p:nvSpPr>
        <p:spPr>
          <a:xfrm>
            <a:off x="8412480" y="3255264"/>
            <a:ext cx="3218688" cy="1298448"/>
          </a:xfrm>
          <a:prstGeom prst="roundRect">
            <a:avLst>
              <a:gd name="adj" fmla="val 10000"/>
            </a:avLst>
          </a:prstGeom>
          <a:solidFill>
            <a:srgbClr val="0E2338"/>
          </a:solidFill>
          <a:ln w="1778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412480" y="3255264"/>
            <a:ext cx="50292" cy="1298448"/>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613648" y="3374136"/>
            <a:ext cx="2852928" cy="1060704"/>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Worst URT / ART, per site</a:t>
            </a:r>
          </a:p>
          <a:p>
            <a:pPr>
              <a:lnSpc>
                <a:spcPct val="112000"/>
              </a:lnSpc>
              <a:spcBef>
                <a:spcPts val="300"/>
              </a:spcBef>
              <a:spcAft>
                <a:spcPts val="0"/>
              </a:spcAft>
            </a:pPr>
            <a:r>
              <a:rPr sz="1000" b="0" i="0">
                <a:solidFill>
                  <a:srgbClr val="9FB3C8"/>
                </a:solidFill>
                <a:latin typeface="Segoe UI"/>
              </a:rPr>
              <a:t>User Response Time and Application Response Time ranked by client, server and site (HQ, branch, remote) with worst transactions listed.</a:t>
            </a:r>
          </a:p>
        </p:txBody>
      </p:sp>
      <p:sp>
        <p:nvSpPr>
          <p:cNvPr id="16" name="Rounded Rectangle 15"/>
          <p:cNvSpPr/>
          <p:nvPr/>
        </p:nvSpPr>
        <p:spPr>
          <a:xfrm>
            <a:off x="8412480" y="4681728"/>
            <a:ext cx="3218688" cy="1188720"/>
          </a:xfrm>
          <a:prstGeom prst="roundRect">
            <a:avLst>
              <a:gd name="adj" fmla="val 10000"/>
            </a:avLst>
          </a:prstGeom>
          <a:solidFill>
            <a:srgbClr val="0E2338"/>
          </a:solidFill>
          <a:ln w="1778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80" y="4681728"/>
            <a:ext cx="50292" cy="1188720"/>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613648" y="4800600"/>
            <a:ext cx="2852928" cy="950976"/>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4,200+ apps classified</a:t>
            </a:r>
          </a:p>
          <a:p>
            <a:pPr>
              <a:lnSpc>
                <a:spcPct val="112000"/>
              </a:lnSpc>
              <a:spcBef>
                <a:spcPts val="300"/>
              </a:spcBef>
              <a:spcAft>
                <a:spcPts val="0"/>
              </a:spcAft>
            </a:pPr>
            <a:r>
              <a:rPr sz="1000" b="0" i="0">
                <a:solidFill>
                  <a:srgbClr val="9FB3C8"/>
                </a:solidFill>
                <a:latin typeface="Segoe UI"/>
              </a:rPr>
              <a:t>Uila's DPI engine identifies HTTPS, SQL, DNS, SOAP, DCERPC, WMI, MSRPC and thousands more by behaviour.</a:t>
            </a:r>
          </a:p>
        </p:txBody>
      </p:sp>
      <p:sp>
        <p:nvSpPr>
          <p:cNvPr id="19" name="TextBox 18"/>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0" name="Picture 19"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21" name="TextBox 20"/>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22" name="TextBox 21"/>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PRODUCT SCREEN 3 OF 5</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Infrastructure hot-spots &amp; storage path analysis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Find the over-committed host or the slow datastore before users feel it</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25780" y="1787652"/>
            <a:ext cx="5568696" cy="2906824"/>
          </a:xfrm>
          <a:prstGeom prst="roundRect">
            <a:avLst>
              <a:gd name="adj" fmla="val 3000"/>
            </a:avLst>
          </a:prstGeom>
          <a:noFill/>
          <a:ln w="15875">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cpu.png"/>
          <p:cNvPicPr>
            <a:picLocks noChangeAspect="1"/>
          </p:cNvPicPr>
          <p:nvPr/>
        </p:nvPicPr>
        <p:blipFill>
          <a:blip r:embed="rId3"/>
          <a:stretch>
            <a:fillRect/>
          </a:stretch>
        </p:blipFill>
        <p:spPr>
          <a:xfrm>
            <a:off x="566928" y="1828800"/>
            <a:ext cx="5486400" cy="2824528"/>
          </a:xfrm>
          <a:prstGeom prst="rect">
            <a:avLst/>
          </a:prstGeom>
        </p:spPr>
      </p:pic>
      <p:sp>
        <p:nvSpPr>
          <p:cNvPr id="10" name="Rounded Rectangle 9"/>
          <p:cNvSpPr/>
          <p:nvPr/>
        </p:nvSpPr>
        <p:spPr>
          <a:xfrm>
            <a:off x="6222492" y="1787652"/>
            <a:ext cx="5449824" cy="2951749"/>
          </a:xfrm>
          <a:prstGeom prst="roundRect">
            <a:avLst>
              <a:gd name="adj" fmla="val 3000"/>
            </a:avLst>
          </a:prstGeom>
          <a:noFill/>
          <a:ln w="15875">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11" name="Picture 10" descr="7487.png"/>
          <p:cNvPicPr>
            <a:picLocks noChangeAspect="1"/>
          </p:cNvPicPr>
          <p:nvPr/>
        </p:nvPicPr>
        <p:blipFill>
          <a:blip r:embed="rId4"/>
          <a:stretch>
            <a:fillRect/>
          </a:stretch>
        </p:blipFill>
        <p:spPr>
          <a:xfrm>
            <a:off x="6263640" y="1828800"/>
            <a:ext cx="5367528" cy="2869453"/>
          </a:xfrm>
          <a:prstGeom prst="rect">
            <a:avLst/>
          </a:prstGeom>
        </p:spPr>
      </p:pic>
      <p:sp>
        <p:nvSpPr>
          <p:cNvPr id="12" name="TextBox 11"/>
          <p:cNvSpPr txBox="1"/>
          <p:nvPr/>
        </p:nvSpPr>
        <p:spPr>
          <a:xfrm>
            <a:off x="566928" y="5120640"/>
            <a:ext cx="5486400" cy="320040"/>
          </a:xfrm>
          <a:prstGeom prst="rect">
            <a:avLst/>
          </a:prstGeom>
          <a:noFill/>
        </p:spPr>
        <p:txBody>
          <a:bodyPr wrap="square" lIns="0" rIns="0" tIns="0" bIns="0" anchor="t">
            <a:spAutoFit/>
          </a:bodyPr>
          <a:lstStyle/>
          <a:p>
            <a:pPr algn="l">
              <a:spcBef>
                <a:spcPts val="0"/>
              </a:spcBef>
              <a:spcAft>
                <a:spcPts val="0"/>
              </a:spcAft>
            </a:pPr>
            <a:r>
              <a:rPr sz="1300" b="1" i="0">
                <a:solidFill>
                  <a:srgbClr val="FFFFFF"/>
                </a:solidFill>
                <a:latin typeface="Segoe UI"/>
              </a:rPr>
              <a:t>CPU circle-packing heat map</a:t>
            </a:r>
          </a:p>
        </p:txBody>
      </p:sp>
      <p:sp>
        <p:nvSpPr>
          <p:cNvPr id="13" name="TextBox 12"/>
          <p:cNvSpPr txBox="1"/>
          <p:nvPr/>
        </p:nvSpPr>
        <p:spPr>
          <a:xfrm>
            <a:off x="566928" y="5440680"/>
            <a:ext cx="5486400" cy="822960"/>
          </a:xfrm>
          <a:prstGeom prst="rect">
            <a:avLst/>
          </a:prstGeom>
          <a:noFill/>
        </p:spPr>
        <p:txBody>
          <a:bodyPr wrap="square" lIns="0" rIns="0" tIns="0" bIns="0" anchor="t">
            <a:spAutoFit/>
          </a:bodyPr>
          <a:lstStyle/>
          <a:p>
            <a:pPr algn="l">
              <a:lnSpc>
                <a:spcPct val="125000"/>
              </a:lnSpc>
              <a:spcBef>
                <a:spcPts val="0"/>
              </a:spcBef>
              <a:spcAft>
                <a:spcPts val="0"/>
              </a:spcAft>
            </a:pPr>
            <a:r>
              <a:rPr sz="1100" b="0" i="0">
                <a:solidFill>
                  <a:srgbClr val="9FB3C8"/>
                </a:solidFill>
                <a:latin typeface="Segoe UI"/>
              </a:rPr>
              <a:t>Data centre → cluster → host → VM in one picture. Size shows allocation, colour shows pressure. The red dot is the VM to look at.</a:t>
            </a:r>
          </a:p>
        </p:txBody>
      </p:sp>
      <p:sp>
        <p:nvSpPr>
          <p:cNvPr id="14" name="TextBox 13"/>
          <p:cNvSpPr txBox="1"/>
          <p:nvPr/>
        </p:nvSpPr>
        <p:spPr>
          <a:xfrm>
            <a:off x="6263640" y="5120640"/>
            <a:ext cx="5367528" cy="320040"/>
          </a:xfrm>
          <a:prstGeom prst="rect">
            <a:avLst/>
          </a:prstGeom>
          <a:noFill/>
        </p:spPr>
        <p:txBody>
          <a:bodyPr wrap="square" lIns="0" rIns="0" tIns="0" bIns="0" anchor="t">
            <a:spAutoFit/>
          </a:bodyPr>
          <a:lstStyle/>
          <a:p>
            <a:pPr algn="l">
              <a:spcBef>
                <a:spcPts val="0"/>
              </a:spcBef>
              <a:spcAft>
                <a:spcPts val="0"/>
              </a:spcAft>
            </a:pPr>
            <a:r>
              <a:rPr sz="1300" b="1" i="0">
                <a:solidFill>
                  <a:srgbClr val="FFFFFF"/>
                </a:solidFill>
                <a:latin typeface="Segoe UI"/>
              </a:rPr>
              <a:t>Storage path Sankey</a:t>
            </a:r>
          </a:p>
        </p:txBody>
      </p:sp>
      <p:sp>
        <p:nvSpPr>
          <p:cNvPr id="15" name="TextBox 14"/>
          <p:cNvSpPr txBox="1"/>
          <p:nvPr/>
        </p:nvSpPr>
        <p:spPr>
          <a:xfrm>
            <a:off x="6263640" y="5440680"/>
            <a:ext cx="5367528" cy="822960"/>
          </a:xfrm>
          <a:prstGeom prst="rect">
            <a:avLst/>
          </a:prstGeom>
          <a:noFill/>
        </p:spPr>
        <p:txBody>
          <a:bodyPr wrap="square" lIns="0" rIns="0" tIns="0" bIns="0" anchor="t">
            <a:spAutoFit/>
          </a:bodyPr>
          <a:lstStyle/>
          <a:p>
            <a:pPr algn="l">
              <a:lnSpc>
                <a:spcPct val="125000"/>
              </a:lnSpc>
              <a:spcBef>
                <a:spcPts val="0"/>
              </a:spcBef>
              <a:spcAft>
                <a:spcPts val="0"/>
              </a:spcAft>
            </a:pPr>
            <a:r>
              <a:rPr sz="1100" b="0" i="0">
                <a:solidFill>
                  <a:srgbClr val="9FB3C8"/>
                </a:solidFill>
                <a:latin typeface="Segoe UI"/>
              </a:rPr>
              <a:t>Physical disk → datastore → host → VM → vDisk. Trace a latency spike end-to-end and see exactly which workloads share the contended spindle.</a:t>
            </a:r>
          </a:p>
        </p:txBody>
      </p:sp>
      <p:sp>
        <p:nvSpPr>
          <p:cNvPr id="16" name="TextBox 15"/>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17" name="Picture 16" descr="sc_fox_white.png"/>
          <p:cNvPicPr>
            <a:picLocks noChangeAspect="1"/>
          </p:cNvPicPr>
          <p:nvPr/>
        </p:nvPicPr>
        <p:blipFill>
          <a:blip r:embed="rId5"/>
          <a:stretch>
            <a:fillRect/>
          </a:stretch>
        </p:blipFill>
        <p:spPr>
          <a:xfrm>
            <a:off x="7571231" y="6355080"/>
            <a:ext cx="237744" cy="220226"/>
          </a:xfrm>
          <a:prstGeom prst="rect">
            <a:avLst/>
          </a:prstGeom>
        </p:spPr>
      </p:pic>
      <p:sp>
        <p:nvSpPr>
          <p:cNvPr id="18" name="TextBox 17"/>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19" name="TextBox 18"/>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PRODUCT SCREEN 4 OF 5</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VDI, GPU and hybrid-workforce experience</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Agentless session analysis for VMware Horizon — logon duration, protocol latency, GPU and packet loss</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25780" y="1787652"/>
            <a:ext cx="7671816" cy="3191891"/>
          </a:xfrm>
          <a:prstGeom prst="roundRect">
            <a:avLst>
              <a:gd name="adj" fmla="val 3000"/>
            </a:avLst>
          </a:prstGeom>
          <a:noFill/>
          <a:ln w="15875">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vdi.png"/>
          <p:cNvPicPr>
            <a:picLocks noChangeAspect="1"/>
          </p:cNvPicPr>
          <p:nvPr/>
        </p:nvPicPr>
        <p:blipFill>
          <a:blip r:embed="rId3"/>
          <a:stretch>
            <a:fillRect/>
          </a:stretch>
        </p:blipFill>
        <p:spPr>
          <a:xfrm>
            <a:off x="566928" y="1828800"/>
            <a:ext cx="7589520" cy="3109595"/>
          </a:xfrm>
          <a:prstGeom prst="rect">
            <a:avLst/>
          </a:prstGeom>
        </p:spPr>
      </p:pic>
      <p:sp>
        <p:nvSpPr>
          <p:cNvPr id="10" name="Rounded Rectangle 9"/>
          <p:cNvSpPr/>
          <p:nvPr/>
        </p:nvSpPr>
        <p:spPr>
          <a:xfrm>
            <a:off x="8412480" y="1828800"/>
            <a:ext cx="3218688" cy="1298448"/>
          </a:xfrm>
          <a:prstGeom prst="roundRect">
            <a:avLst>
              <a:gd name="adj" fmla="val 10000"/>
            </a:avLst>
          </a:prstGeom>
          <a:solidFill>
            <a:srgbClr val="0E2338"/>
          </a:solidFill>
          <a:ln w="1778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8412480" y="1828800"/>
            <a:ext cx="50292" cy="1298448"/>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613648" y="1947672"/>
            <a:ext cx="2852928" cy="1060704"/>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Session-level truth</a:t>
            </a:r>
          </a:p>
          <a:p>
            <a:pPr>
              <a:lnSpc>
                <a:spcPct val="112000"/>
              </a:lnSpc>
              <a:spcBef>
                <a:spcPts val="300"/>
              </a:spcBef>
              <a:spcAft>
                <a:spcPts val="0"/>
              </a:spcAft>
            </a:pPr>
            <a:r>
              <a:rPr sz="1000" b="0" i="0">
                <a:solidFill>
                  <a:srgbClr val="9FB3C8"/>
                </a:solidFill>
                <a:latin typeface="Segoe UI"/>
              </a:rPr>
              <a:t>Per-user desktop, pool/farm, state, protocol (BLAST/PCoIP), logon duration, peak packet loss and round-trip time.</a:t>
            </a:r>
          </a:p>
        </p:txBody>
      </p:sp>
      <p:sp>
        <p:nvSpPr>
          <p:cNvPr id="13" name="Rounded Rectangle 12"/>
          <p:cNvSpPr/>
          <p:nvPr/>
        </p:nvSpPr>
        <p:spPr>
          <a:xfrm>
            <a:off x="8412480" y="3255264"/>
            <a:ext cx="3218688" cy="1298448"/>
          </a:xfrm>
          <a:prstGeom prst="roundRect">
            <a:avLst>
              <a:gd name="adj" fmla="val 10000"/>
            </a:avLst>
          </a:prstGeom>
          <a:solidFill>
            <a:srgbClr val="0E2338"/>
          </a:solidFill>
          <a:ln w="1778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412480" y="3255264"/>
            <a:ext cx="50292" cy="1298448"/>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613648" y="3374136"/>
            <a:ext cx="2852928" cy="1060704"/>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GPU observability</a:t>
            </a:r>
          </a:p>
          <a:p>
            <a:pPr>
              <a:lnSpc>
                <a:spcPct val="112000"/>
              </a:lnSpc>
              <a:spcBef>
                <a:spcPts val="300"/>
              </a:spcBef>
              <a:spcAft>
                <a:spcPts val="0"/>
              </a:spcAft>
            </a:pPr>
            <a:r>
              <a:rPr sz="1000" b="0" i="0">
                <a:solidFill>
                  <a:srgbClr val="9FB3C8"/>
                </a:solidFill>
                <a:latin typeface="Segoe UI"/>
              </a:rPr>
              <a:t>Frame buffer, encoder, decoder and GPU usage per host and per session — essential for designer, trading-floor and clinical workloads.</a:t>
            </a:r>
          </a:p>
        </p:txBody>
      </p:sp>
      <p:sp>
        <p:nvSpPr>
          <p:cNvPr id="16" name="Rounded Rectangle 15"/>
          <p:cNvSpPr/>
          <p:nvPr/>
        </p:nvSpPr>
        <p:spPr>
          <a:xfrm>
            <a:off x="8412480" y="4681728"/>
            <a:ext cx="3218688" cy="1188720"/>
          </a:xfrm>
          <a:prstGeom prst="roundRect">
            <a:avLst>
              <a:gd name="adj" fmla="val 10000"/>
            </a:avLst>
          </a:prstGeom>
          <a:solidFill>
            <a:srgbClr val="0E2338"/>
          </a:solidFill>
          <a:ln w="1778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80" y="4681728"/>
            <a:ext cx="50292" cy="1188720"/>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613648" y="4800600"/>
            <a:ext cx="2852928" cy="950976"/>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Ends the 'it's slow' ticket</a:t>
            </a:r>
          </a:p>
          <a:p>
            <a:pPr>
              <a:lnSpc>
                <a:spcPct val="112000"/>
              </a:lnSpc>
              <a:spcBef>
                <a:spcPts val="300"/>
              </a:spcBef>
              <a:spcAft>
                <a:spcPts val="0"/>
              </a:spcAft>
            </a:pPr>
            <a:r>
              <a:rPr sz="1000" b="0" i="0">
                <a:solidFill>
                  <a:srgbClr val="9FB3C8"/>
                </a:solidFill>
                <a:latin typeface="Segoe UI"/>
              </a:rPr>
              <a:t>Prove whether the cause is the endpoint, the WAN, the host or the application — without touching the desktop.</a:t>
            </a:r>
          </a:p>
        </p:txBody>
      </p:sp>
      <p:sp>
        <p:nvSpPr>
          <p:cNvPr id="19" name="TextBox 18"/>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0" name="Picture 19"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21" name="TextBox 20"/>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22" name="TextBox 21"/>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PRODUCT SCREEN 5 OF 5</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Cyber threat &amp; application anomaly dashboard</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The same east-west metadata that fixes performance also exposes lateral movement</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25780" y="1833372"/>
            <a:ext cx="11146536" cy="2093133"/>
          </a:xfrm>
          <a:prstGeom prst="roundRect">
            <a:avLst>
              <a:gd name="adj" fmla="val 3000"/>
            </a:avLst>
          </a:prstGeom>
          <a:noFill/>
          <a:ln w="15875">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sec_dash.png"/>
          <p:cNvPicPr>
            <a:picLocks noChangeAspect="1"/>
          </p:cNvPicPr>
          <p:nvPr/>
        </p:nvPicPr>
        <p:blipFill>
          <a:blip r:embed="rId3"/>
          <a:stretch>
            <a:fillRect/>
          </a:stretch>
        </p:blipFill>
        <p:spPr>
          <a:xfrm>
            <a:off x="566928" y="1874519"/>
            <a:ext cx="11064240" cy="2010837"/>
          </a:xfrm>
          <a:prstGeom prst="rect">
            <a:avLst/>
          </a:prstGeom>
        </p:spPr>
      </p:pic>
      <p:sp>
        <p:nvSpPr>
          <p:cNvPr id="10" name="Rounded Rectangle 9"/>
          <p:cNvSpPr/>
          <p:nvPr/>
        </p:nvSpPr>
        <p:spPr>
          <a:xfrm>
            <a:off x="566928" y="4251117"/>
            <a:ext cx="2615184" cy="1325880"/>
          </a:xfrm>
          <a:prstGeom prst="roundRect">
            <a:avLst>
              <a:gd name="adj" fmla="val 10000"/>
            </a:avLst>
          </a:prstGeom>
          <a:solidFill>
            <a:srgbClr val="0E2338"/>
          </a:solidFill>
          <a:ln w="16510">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68096" y="4406565"/>
            <a:ext cx="2240280" cy="274320"/>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Severity triage</a:t>
            </a:r>
          </a:p>
        </p:txBody>
      </p:sp>
      <p:sp>
        <p:nvSpPr>
          <p:cNvPr id="12" name="TextBox 11"/>
          <p:cNvSpPr txBox="1"/>
          <p:nvPr/>
        </p:nvSpPr>
        <p:spPr>
          <a:xfrm>
            <a:off x="768096" y="4726605"/>
            <a:ext cx="2240280" cy="777240"/>
          </a:xfrm>
          <a:prstGeom prst="rect">
            <a:avLst/>
          </a:prstGeom>
          <a:noFill/>
        </p:spPr>
        <p:txBody>
          <a:bodyPr wrap="square" lIns="0" rIns="0" tIns="0" bIns="0" anchor="t">
            <a:spAutoFit/>
          </a:bodyPr>
          <a:lstStyle/>
          <a:p>
            <a:pPr algn="l">
              <a:lnSpc>
                <a:spcPct val="120000"/>
              </a:lnSpc>
              <a:spcBef>
                <a:spcPts val="0"/>
              </a:spcBef>
              <a:spcAft>
                <a:spcPts val="0"/>
              </a:spcAft>
            </a:pPr>
            <a:r>
              <a:rPr sz="1000" b="0" i="0">
                <a:solidFill>
                  <a:srgbClr val="9FB3C8"/>
                </a:solidFill>
                <a:latin typeface="Segoe UI"/>
              </a:rPr>
              <a:t>Critical / major / minor volumes at a glance for the shift lead.</a:t>
            </a:r>
          </a:p>
        </p:txBody>
      </p:sp>
      <p:sp>
        <p:nvSpPr>
          <p:cNvPr id="13" name="Rounded Rectangle 12"/>
          <p:cNvSpPr/>
          <p:nvPr/>
        </p:nvSpPr>
        <p:spPr>
          <a:xfrm>
            <a:off x="3364992" y="4251117"/>
            <a:ext cx="2615184" cy="1325880"/>
          </a:xfrm>
          <a:prstGeom prst="roundRect">
            <a:avLst>
              <a:gd name="adj" fmla="val 10000"/>
            </a:avLst>
          </a:prstGeom>
          <a:solidFill>
            <a:srgbClr val="0E2338"/>
          </a:solidFill>
          <a:ln w="1651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566160" y="4406565"/>
            <a:ext cx="2240280" cy="274320"/>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Category breakdown</a:t>
            </a:r>
          </a:p>
        </p:txBody>
      </p:sp>
      <p:sp>
        <p:nvSpPr>
          <p:cNvPr id="15" name="TextBox 14"/>
          <p:cNvSpPr txBox="1"/>
          <p:nvPr/>
        </p:nvSpPr>
        <p:spPr>
          <a:xfrm>
            <a:off x="3566160" y="4726605"/>
            <a:ext cx="2240280" cy="777240"/>
          </a:xfrm>
          <a:prstGeom prst="rect">
            <a:avLst/>
          </a:prstGeom>
          <a:noFill/>
        </p:spPr>
        <p:txBody>
          <a:bodyPr wrap="square" lIns="0" rIns="0" tIns="0" bIns="0" anchor="t">
            <a:spAutoFit/>
          </a:bodyPr>
          <a:lstStyle/>
          <a:p>
            <a:pPr algn="l">
              <a:lnSpc>
                <a:spcPct val="120000"/>
              </a:lnSpc>
              <a:spcBef>
                <a:spcPts val="0"/>
              </a:spcBef>
              <a:spcAft>
                <a:spcPts val="0"/>
              </a:spcAft>
            </a:pPr>
            <a:r>
              <a:rPr sz="1000" b="0" i="0">
                <a:solidFill>
                  <a:srgbClr val="9FB3C8"/>
                </a:solidFill>
                <a:latin typeface="Segoe UI"/>
              </a:rPr>
              <a:t>Unknown traffic, potentially bad traffic, network scans, information leaks.</a:t>
            </a:r>
          </a:p>
        </p:txBody>
      </p:sp>
      <p:sp>
        <p:nvSpPr>
          <p:cNvPr id="16" name="Rounded Rectangle 15"/>
          <p:cNvSpPr/>
          <p:nvPr/>
        </p:nvSpPr>
        <p:spPr>
          <a:xfrm>
            <a:off x="6163056" y="4251117"/>
            <a:ext cx="2615184" cy="1325880"/>
          </a:xfrm>
          <a:prstGeom prst="roundRect">
            <a:avLst>
              <a:gd name="adj" fmla="val 10000"/>
            </a:avLst>
          </a:prstGeom>
          <a:solidFill>
            <a:srgbClr val="0E2338"/>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364224" y="4406565"/>
            <a:ext cx="2240280" cy="274320"/>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Source &amp; destination</a:t>
            </a:r>
          </a:p>
        </p:txBody>
      </p:sp>
      <p:sp>
        <p:nvSpPr>
          <p:cNvPr id="18" name="TextBox 17"/>
          <p:cNvSpPr txBox="1"/>
          <p:nvPr/>
        </p:nvSpPr>
        <p:spPr>
          <a:xfrm>
            <a:off x="6364224" y="4726605"/>
            <a:ext cx="2240280" cy="777240"/>
          </a:xfrm>
          <a:prstGeom prst="rect">
            <a:avLst/>
          </a:prstGeom>
          <a:noFill/>
        </p:spPr>
        <p:txBody>
          <a:bodyPr wrap="square" lIns="0" rIns="0" tIns="0" bIns="0" anchor="t">
            <a:spAutoFit/>
          </a:bodyPr>
          <a:lstStyle/>
          <a:p>
            <a:pPr algn="l">
              <a:lnSpc>
                <a:spcPct val="120000"/>
              </a:lnSpc>
              <a:spcBef>
                <a:spcPts val="0"/>
              </a:spcBef>
              <a:spcAft>
                <a:spcPts val="0"/>
              </a:spcAft>
            </a:pPr>
            <a:r>
              <a:rPr sz="1000" b="0" i="0">
                <a:solidFill>
                  <a:srgbClr val="9FB3C8"/>
                </a:solidFill>
                <a:latin typeface="Segoe UI"/>
              </a:rPr>
              <a:t>Which host or instance initiated it and where it went — internal or external.</a:t>
            </a:r>
          </a:p>
        </p:txBody>
      </p:sp>
      <p:sp>
        <p:nvSpPr>
          <p:cNvPr id="19" name="Rounded Rectangle 18"/>
          <p:cNvSpPr/>
          <p:nvPr/>
        </p:nvSpPr>
        <p:spPr>
          <a:xfrm>
            <a:off x="8961119" y="4251117"/>
            <a:ext cx="2615184" cy="1325880"/>
          </a:xfrm>
          <a:prstGeom prst="roundRect">
            <a:avLst>
              <a:gd name="adj" fmla="val 10000"/>
            </a:avLst>
          </a:prstGeom>
          <a:solidFill>
            <a:srgbClr val="0E2338"/>
          </a:solidFill>
          <a:ln w="1651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162288" y="4406565"/>
            <a:ext cx="2240280" cy="274320"/>
          </a:xfrm>
          <a:prstGeom prst="rect">
            <a:avLst/>
          </a:prstGeom>
          <a:noFill/>
        </p:spPr>
        <p:txBody>
          <a:bodyPr wrap="square" lIns="0" rIns="0" tIns="0" bIns="0" anchor="t">
            <a:spAutoFit/>
          </a:bodyPr>
          <a:lstStyle/>
          <a:p>
            <a:pPr algn="l">
              <a:spcBef>
                <a:spcPts val="0"/>
              </a:spcBef>
              <a:spcAft>
                <a:spcPts val="0"/>
              </a:spcAft>
            </a:pPr>
            <a:r>
              <a:rPr sz="1200" b="1" i="0">
                <a:solidFill>
                  <a:srgbClr val="FFFFFF"/>
                </a:solidFill>
                <a:latin typeface="Segoe UI"/>
              </a:rPr>
              <a:t>Anomaly correlation</a:t>
            </a:r>
          </a:p>
        </p:txBody>
      </p:sp>
      <p:sp>
        <p:nvSpPr>
          <p:cNvPr id="21" name="TextBox 20"/>
          <p:cNvSpPr txBox="1"/>
          <p:nvPr/>
        </p:nvSpPr>
        <p:spPr>
          <a:xfrm>
            <a:off x="9162288" y="4726605"/>
            <a:ext cx="2240280" cy="777240"/>
          </a:xfrm>
          <a:prstGeom prst="rect">
            <a:avLst/>
          </a:prstGeom>
          <a:noFill/>
        </p:spPr>
        <p:txBody>
          <a:bodyPr wrap="square" lIns="0" rIns="0" tIns="0" bIns="0" anchor="t">
            <a:spAutoFit/>
          </a:bodyPr>
          <a:lstStyle/>
          <a:p>
            <a:pPr algn="l">
              <a:lnSpc>
                <a:spcPct val="120000"/>
              </a:lnSpc>
              <a:spcBef>
                <a:spcPts val="0"/>
              </a:spcBef>
              <a:spcAft>
                <a:spcPts val="0"/>
              </a:spcAft>
            </a:pPr>
            <a:r>
              <a:rPr sz="1000" b="0" i="0">
                <a:solidFill>
                  <a:srgbClr val="9FB3C8"/>
                </a:solidFill>
                <a:latin typeface="Segoe UI"/>
              </a:rPr>
              <a:t>Deviation from the learned application map, plus outbound country insight.</a:t>
            </a:r>
          </a:p>
        </p:txBody>
      </p:sp>
      <p:sp>
        <p:nvSpPr>
          <p:cNvPr id="22" name="TextBox 21"/>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3" name="Picture 22"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24" name="TextBox 23"/>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25" name="TextBox 24"/>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ounded Rectangle 2"/>
          <p:cNvSpPr/>
          <p:nvPr/>
        </p:nvSpPr>
        <p:spPr>
          <a:xfrm>
            <a:off x="233172" y="160020"/>
            <a:ext cx="11722608" cy="6629971"/>
          </a:xfrm>
          <a:prstGeom prst="roundRect">
            <a:avLst>
              <a:gd name="adj" fmla="val 3000"/>
            </a:avLst>
          </a:prstGeom>
          <a:noFill/>
          <a:ln w="15875">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4" name="Picture 3" descr="architecture.png"/>
          <p:cNvPicPr>
            <a:picLocks noChangeAspect="1"/>
          </p:cNvPicPr>
          <p:nvPr/>
        </p:nvPicPr>
        <p:blipFill>
          <a:blip r:embed="rId2"/>
          <a:stretch>
            <a:fillRect/>
          </a:stretch>
        </p:blipFill>
        <p:spPr>
          <a:xfrm>
            <a:off x="274320" y="201168"/>
            <a:ext cx="11640312" cy="6547675"/>
          </a:xfrm>
          <a:prstGeom prst="rect">
            <a:avLst/>
          </a:prstGeom>
        </p:spPr>
      </p:pic>
      <p:pic>
        <p:nvPicPr>
          <p:cNvPr id="5" name="Picture 4" descr="logo_white.png"/>
          <p:cNvPicPr>
            <a:picLocks noChangeAspect="1"/>
          </p:cNvPicPr>
          <p:nvPr/>
        </p:nvPicPr>
        <p:blipFill>
          <a:blip r:embed="rId3"/>
          <a:stretch>
            <a:fillRect/>
          </a:stretch>
        </p:blipFill>
        <p:spPr>
          <a:xfrm>
            <a:off x="10927080" y="384048"/>
            <a:ext cx="960120" cy="333954"/>
          </a:xfrm>
          <a:prstGeom prst="rect">
            <a:avLst/>
          </a:prstGeom>
        </p:spPr>
      </p:pic>
      <p:sp>
        <p:nvSpPr>
          <p:cNvPr id="6" name="TextBox 5"/>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7" name="Picture 6"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8" name="TextBox 7"/>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9" name="TextBox 8"/>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ARCHITECTURE DETAIL</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What each component actually does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Four software elements — all virtual appliances or plug-ins, nothing to rack</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783080"/>
            <a:ext cx="11064240" cy="1042415"/>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566928" y="1783080"/>
            <a:ext cx="1051560" cy="1042415"/>
          </a:xfrm>
          <a:prstGeom prst="roundRect">
            <a:avLst>
              <a:gd name="adj" fmla="val 10000"/>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143000" y="1783080"/>
            <a:ext cx="475488" cy="1042415"/>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03120"/>
            <a:ext cx="1051560" cy="457200"/>
          </a:xfrm>
          <a:prstGeom prst="rect">
            <a:avLst/>
          </a:prstGeom>
          <a:noFill/>
        </p:spPr>
        <p:txBody>
          <a:bodyPr wrap="square" lIns="0" rIns="0" tIns="0" bIns="0" anchor="t">
            <a:spAutoFit/>
          </a:bodyPr>
          <a:lstStyle/>
          <a:p>
            <a:pPr algn="ctr">
              <a:spcBef>
                <a:spcPts val="0"/>
              </a:spcBef>
              <a:spcAft>
                <a:spcPts val="0"/>
              </a:spcAft>
            </a:pPr>
            <a:r>
              <a:rPr sz="1900" b="1" i="0">
                <a:solidFill>
                  <a:srgbClr val="0B1B2B"/>
                </a:solidFill>
                <a:latin typeface="Segoe UI"/>
              </a:rPr>
              <a:t>vST</a:t>
            </a:r>
          </a:p>
        </p:txBody>
      </p:sp>
      <p:sp>
        <p:nvSpPr>
          <p:cNvPr id="12" name="TextBox 11"/>
          <p:cNvSpPr txBox="1"/>
          <p:nvPr/>
        </p:nvSpPr>
        <p:spPr>
          <a:xfrm>
            <a:off x="1810512" y="1911095"/>
            <a:ext cx="36576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Virtual Smart Tap</a:t>
            </a:r>
          </a:p>
        </p:txBody>
      </p:sp>
      <p:sp>
        <p:nvSpPr>
          <p:cNvPr id="13" name="TextBox 12"/>
          <p:cNvSpPr txBox="1"/>
          <p:nvPr/>
        </p:nvSpPr>
        <p:spPr>
          <a:xfrm>
            <a:off x="1810512" y="2221991"/>
            <a:ext cx="7589520" cy="548640"/>
          </a:xfrm>
          <a:prstGeom prst="rect">
            <a:avLst/>
          </a:prstGeom>
          <a:noFill/>
        </p:spPr>
        <p:txBody>
          <a:bodyPr wrap="square" lIns="0" rIns="0" tIns="0" bIns="0" anchor="t">
            <a:spAutoFit/>
          </a:bodyPr>
          <a:lstStyle/>
          <a:p>
            <a:pPr algn="l">
              <a:lnSpc>
                <a:spcPct val="120000"/>
              </a:lnSpc>
              <a:spcBef>
                <a:spcPts val="0"/>
              </a:spcBef>
              <a:spcAft>
                <a:spcPts val="0"/>
              </a:spcAft>
            </a:pPr>
            <a:r>
              <a:rPr sz="1030" b="0" i="0">
                <a:solidFill>
                  <a:srgbClr val="9FB3C8"/>
                </a:solidFill>
                <a:latin typeface="Segoe UI"/>
              </a:rPr>
              <a:t>Guest VM on the host (private cloud), VM/instance (public cloud) or Kubernetes node. Listens promiscuously to the virtual switch for north-south and east-west traffic, applies DPI, and emits application + network metadata only — never payload.</a:t>
            </a:r>
          </a:p>
        </p:txBody>
      </p:sp>
      <p:sp>
        <p:nvSpPr>
          <p:cNvPr id="14" name="Rounded Rectangle 13"/>
          <p:cNvSpPr/>
          <p:nvPr/>
        </p:nvSpPr>
        <p:spPr>
          <a:xfrm>
            <a:off x="9601200" y="2121408"/>
            <a:ext cx="1874519" cy="384048"/>
          </a:xfrm>
          <a:prstGeom prst="roundRect">
            <a:avLst>
              <a:gd name="adj" fmla="val 18000"/>
            </a:avLst>
          </a:prstGeom>
          <a:solidFill>
            <a:srgbClr val="16304B"/>
          </a:solidFill>
          <a:ln w="1270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692640" y="2212848"/>
            <a:ext cx="1737360" cy="274320"/>
          </a:xfrm>
          <a:prstGeom prst="rect">
            <a:avLst/>
          </a:prstGeom>
          <a:noFill/>
        </p:spPr>
        <p:txBody>
          <a:bodyPr wrap="square" lIns="0" rIns="0" tIns="0" bIns="0" anchor="t">
            <a:spAutoFit/>
          </a:bodyPr>
          <a:lstStyle/>
          <a:p>
            <a:pPr algn="ctr">
              <a:spcBef>
                <a:spcPts val="0"/>
              </a:spcBef>
              <a:spcAft>
                <a:spcPts val="0"/>
              </a:spcAft>
            </a:pPr>
            <a:r>
              <a:rPr sz="880" b="1" i="0">
                <a:solidFill>
                  <a:srgbClr val="29A8E0"/>
                </a:solidFill>
                <a:latin typeface="Segoe UI"/>
              </a:rPr>
              <a:t>1 vCPU · 2 GB RAM · 4 GB disk</a:t>
            </a:r>
          </a:p>
        </p:txBody>
      </p:sp>
      <p:sp>
        <p:nvSpPr>
          <p:cNvPr id="16" name="Rounded Rectangle 15"/>
          <p:cNvSpPr/>
          <p:nvPr/>
        </p:nvSpPr>
        <p:spPr>
          <a:xfrm>
            <a:off x="566928" y="2953512"/>
            <a:ext cx="11064240" cy="1042415"/>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566928" y="2953512"/>
            <a:ext cx="1051560" cy="1042415"/>
          </a:xfrm>
          <a:prstGeom prst="roundRect">
            <a:avLst>
              <a:gd name="adj" fmla="val 10000"/>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1143000" y="2953512"/>
            <a:ext cx="475488" cy="1042415"/>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273552"/>
            <a:ext cx="1051560" cy="457200"/>
          </a:xfrm>
          <a:prstGeom prst="rect">
            <a:avLst/>
          </a:prstGeom>
          <a:noFill/>
        </p:spPr>
        <p:txBody>
          <a:bodyPr wrap="square" lIns="0" rIns="0" tIns="0" bIns="0" anchor="t">
            <a:spAutoFit/>
          </a:bodyPr>
          <a:lstStyle/>
          <a:p>
            <a:pPr algn="ctr">
              <a:spcBef>
                <a:spcPts val="0"/>
              </a:spcBef>
              <a:spcAft>
                <a:spcPts val="0"/>
              </a:spcAft>
            </a:pPr>
            <a:r>
              <a:rPr sz="1900" b="1" i="0">
                <a:solidFill>
                  <a:srgbClr val="0B1B2B"/>
                </a:solidFill>
                <a:latin typeface="Segoe UI"/>
              </a:rPr>
              <a:t>iST</a:t>
            </a:r>
          </a:p>
        </p:txBody>
      </p:sp>
      <p:sp>
        <p:nvSpPr>
          <p:cNvPr id="20" name="TextBox 19"/>
          <p:cNvSpPr txBox="1"/>
          <p:nvPr/>
        </p:nvSpPr>
        <p:spPr>
          <a:xfrm>
            <a:off x="1810512" y="3081528"/>
            <a:ext cx="36576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Instance Smart Tap</a:t>
            </a:r>
          </a:p>
        </p:txBody>
      </p:sp>
      <p:sp>
        <p:nvSpPr>
          <p:cNvPr id="21" name="TextBox 20"/>
          <p:cNvSpPr txBox="1"/>
          <p:nvPr/>
        </p:nvSpPr>
        <p:spPr>
          <a:xfrm>
            <a:off x="1810512" y="3392424"/>
            <a:ext cx="7589520" cy="548640"/>
          </a:xfrm>
          <a:prstGeom prst="rect">
            <a:avLst/>
          </a:prstGeom>
          <a:noFill/>
        </p:spPr>
        <p:txBody>
          <a:bodyPr wrap="square" lIns="0" rIns="0" tIns="0" bIns="0" anchor="t">
            <a:spAutoFit/>
          </a:bodyPr>
          <a:lstStyle/>
          <a:p>
            <a:pPr algn="l">
              <a:lnSpc>
                <a:spcPct val="120000"/>
              </a:lnSpc>
              <a:spcBef>
                <a:spcPts val="0"/>
              </a:spcBef>
              <a:spcAft>
                <a:spcPts val="0"/>
              </a:spcAft>
            </a:pPr>
            <a:r>
              <a:rPr sz="1030" b="0" i="0">
                <a:solidFill>
                  <a:srgbClr val="9FB3C8"/>
                </a:solidFill>
                <a:latin typeface="Segoe UI"/>
              </a:rPr>
              <a:t>Lightweight plug-in distributed across public-cloud VMs and instances. Collects traffic plus instance-level compute statistics and forwards them to the vST for deep packet inspection.</a:t>
            </a:r>
          </a:p>
        </p:txBody>
      </p:sp>
      <p:sp>
        <p:nvSpPr>
          <p:cNvPr id="22" name="Rounded Rectangle 21"/>
          <p:cNvSpPr/>
          <p:nvPr/>
        </p:nvSpPr>
        <p:spPr>
          <a:xfrm>
            <a:off x="9601200" y="3291840"/>
            <a:ext cx="1874519" cy="384048"/>
          </a:xfrm>
          <a:prstGeom prst="roundRect">
            <a:avLst>
              <a:gd name="adj" fmla="val 18000"/>
            </a:avLst>
          </a:prstGeom>
          <a:solidFill>
            <a:srgbClr val="16304B"/>
          </a:solidFill>
          <a:ln w="1270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9692640" y="3383280"/>
            <a:ext cx="1737360" cy="274320"/>
          </a:xfrm>
          <a:prstGeom prst="rect">
            <a:avLst/>
          </a:prstGeom>
          <a:noFill/>
        </p:spPr>
        <p:txBody>
          <a:bodyPr wrap="square" lIns="0" rIns="0" tIns="0" bIns="0" anchor="t">
            <a:spAutoFit/>
          </a:bodyPr>
          <a:lstStyle/>
          <a:p>
            <a:pPr algn="ctr">
              <a:spcBef>
                <a:spcPts val="0"/>
              </a:spcBef>
              <a:spcAft>
                <a:spcPts val="0"/>
              </a:spcAft>
            </a:pPr>
            <a:r>
              <a:rPr sz="880" b="1" i="0">
                <a:solidFill>
                  <a:srgbClr val="19C3C9"/>
                </a:solidFill>
                <a:latin typeface="Segoe UI"/>
              </a:rPr>
              <a:t>t2.large (AWS) · D2s v3 (Azure)</a:t>
            </a:r>
          </a:p>
        </p:txBody>
      </p:sp>
      <p:sp>
        <p:nvSpPr>
          <p:cNvPr id="24" name="Rounded Rectangle 23"/>
          <p:cNvSpPr/>
          <p:nvPr/>
        </p:nvSpPr>
        <p:spPr>
          <a:xfrm>
            <a:off x="566928" y="4123944"/>
            <a:ext cx="11064240" cy="1042415"/>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ounded Rectangle 24"/>
          <p:cNvSpPr/>
          <p:nvPr/>
        </p:nvSpPr>
        <p:spPr>
          <a:xfrm>
            <a:off x="566928" y="4123944"/>
            <a:ext cx="1051560" cy="1042415"/>
          </a:xfrm>
          <a:prstGeom prst="roundRect">
            <a:avLst>
              <a:gd name="adj" fmla="val 10000"/>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1143000" y="4123944"/>
            <a:ext cx="475488" cy="1042415"/>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4443983"/>
            <a:ext cx="1051560" cy="457200"/>
          </a:xfrm>
          <a:prstGeom prst="rect">
            <a:avLst/>
          </a:prstGeom>
          <a:noFill/>
        </p:spPr>
        <p:txBody>
          <a:bodyPr wrap="square" lIns="0" rIns="0" tIns="0" bIns="0" anchor="t">
            <a:spAutoFit/>
          </a:bodyPr>
          <a:lstStyle/>
          <a:p>
            <a:pPr algn="ctr">
              <a:spcBef>
                <a:spcPts val="0"/>
              </a:spcBef>
              <a:spcAft>
                <a:spcPts val="0"/>
              </a:spcAft>
            </a:pPr>
            <a:r>
              <a:rPr sz="1900" b="1" i="0">
                <a:solidFill>
                  <a:srgbClr val="0B1B2B"/>
                </a:solidFill>
                <a:latin typeface="Segoe UI"/>
              </a:rPr>
              <a:t>vIC</a:t>
            </a:r>
          </a:p>
        </p:txBody>
      </p:sp>
      <p:sp>
        <p:nvSpPr>
          <p:cNvPr id="28" name="TextBox 27"/>
          <p:cNvSpPr txBox="1"/>
          <p:nvPr/>
        </p:nvSpPr>
        <p:spPr>
          <a:xfrm>
            <a:off x="1810512" y="4251959"/>
            <a:ext cx="36576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Virtual Information Controller</a:t>
            </a:r>
          </a:p>
        </p:txBody>
      </p:sp>
      <p:sp>
        <p:nvSpPr>
          <p:cNvPr id="29" name="TextBox 28"/>
          <p:cNvSpPr txBox="1"/>
          <p:nvPr/>
        </p:nvSpPr>
        <p:spPr>
          <a:xfrm>
            <a:off x="1810512" y="4562856"/>
            <a:ext cx="7589520" cy="548640"/>
          </a:xfrm>
          <a:prstGeom prst="rect">
            <a:avLst/>
          </a:prstGeom>
          <a:noFill/>
        </p:spPr>
        <p:txBody>
          <a:bodyPr wrap="square" lIns="0" rIns="0" tIns="0" bIns="0" anchor="t">
            <a:spAutoFit/>
          </a:bodyPr>
          <a:lstStyle/>
          <a:p>
            <a:pPr algn="l">
              <a:lnSpc>
                <a:spcPct val="120000"/>
              </a:lnSpc>
              <a:spcBef>
                <a:spcPts val="0"/>
              </a:spcBef>
              <a:spcAft>
                <a:spcPts val="0"/>
              </a:spcAft>
            </a:pPr>
            <a:r>
              <a:rPr sz="1030" b="0" i="0">
                <a:solidFill>
                  <a:srgbClr val="9FB3C8"/>
                </a:solidFill>
                <a:latin typeface="Segoe UI"/>
              </a:rPr>
              <a:t>The integration conduit to vCenter, Hyper-V, Nutanix Prism, OpenStack and VMware Horizon. Pulls network, storage and compute metrics, merges them with DPI metadata from every vST, and securely streams the result to UMAS.</a:t>
            </a:r>
          </a:p>
        </p:txBody>
      </p:sp>
      <p:sp>
        <p:nvSpPr>
          <p:cNvPr id="30" name="Rounded Rectangle 29"/>
          <p:cNvSpPr/>
          <p:nvPr/>
        </p:nvSpPr>
        <p:spPr>
          <a:xfrm>
            <a:off x="9601200" y="4462272"/>
            <a:ext cx="1874519" cy="384048"/>
          </a:xfrm>
          <a:prstGeom prst="roundRect">
            <a:avLst>
              <a:gd name="adj" fmla="val 18000"/>
            </a:avLst>
          </a:prstGeom>
          <a:solidFill>
            <a:srgbClr val="16304B"/>
          </a:solidFill>
          <a:ln w="12700">
            <a:solidFill>
              <a:srgbClr val="2E6DB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9692640" y="4553712"/>
            <a:ext cx="1737360" cy="274320"/>
          </a:xfrm>
          <a:prstGeom prst="rect">
            <a:avLst/>
          </a:prstGeom>
          <a:noFill/>
        </p:spPr>
        <p:txBody>
          <a:bodyPr wrap="square" lIns="0" rIns="0" tIns="0" bIns="0" anchor="t">
            <a:spAutoFit/>
          </a:bodyPr>
          <a:lstStyle/>
          <a:p>
            <a:pPr algn="ctr">
              <a:spcBef>
                <a:spcPts val="0"/>
              </a:spcBef>
              <a:spcAft>
                <a:spcPts val="0"/>
              </a:spcAft>
            </a:pPr>
            <a:r>
              <a:rPr sz="880" b="1" i="0">
                <a:solidFill>
                  <a:srgbClr val="2E6DB4"/>
                </a:solidFill>
                <a:latin typeface="Segoe UI"/>
              </a:rPr>
              <a:t>4 vCPU · 24–48 GB RAM</a:t>
            </a:r>
          </a:p>
        </p:txBody>
      </p:sp>
      <p:sp>
        <p:nvSpPr>
          <p:cNvPr id="32" name="Rounded Rectangle 31"/>
          <p:cNvSpPr/>
          <p:nvPr/>
        </p:nvSpPr>
        <p:spPr>
          <a:xfrm>
            <a:off x="566928" y="5294376"/>
            <a:ext cx="11064240" cy="1042415"/>
          </a:xfrm>
          <a:prstGeom prst="roundRect">
            <a:avLst>
              <a:gd name="adj" fmla="val 10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ounded Rectangle 32"/>
          <p:cNvSpPr/>
          <p:nvPr/>
        </p:nvSpPr>
        <p:spPr>
          <a:xfrm>
            <a:off x="566928" y="5294376"/>
            <a:ext cx="1051560" cy="1042415"/>
          </a:xfrm>
          <a:prstGeom prst="roundRect">
            <a:avLst>
              <a:gd name="adj" fmla="val 10000"/>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1143000" y="5294376"/>
            <a:ext cx="475488" cy="1042415"/>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5614416"/>
            <a:ext cx="1051560" cy="457200"/>
          </a:xfrm>
          <a:prstGeom prst="rect">
            <a:avLst/>
          </a:prstGeom>
          <a:noFill/>
        </p:spPr>
        <p:txBody>
          <a:bodyPr wrap="square" lIns="0" rIns="0" tIns="0" bIns="0" anchor="t">
            <a:spAutoFit/>
          </a:bodyPr>
          <a:lstStyle/>
          <a:p>
            <a:pPr algn="ctr">
              <a:spcBef>
                <a:spcPts val="0"/>
              </a:spcBef>
              <a:spcAft>
                <a:spcPts val="0"/>
              </a:spcAft>
            </a:pPr>
            <a:r>
              <a:rPr sz="1900" b="1" i="0">
                <a:solidFill>
                  <a:srgbClr val="0B1B2B"/>
                </a:solidFill>
                <a:latin typeface="Segoe UI"/>
              </a:rPr>
              <a:t>UMAS</a:t>
            </a:r>
          </a:p>
        </p:txBody>
      </p:sp>
      <p:sp>
        <p:nvSpPr>
          <p:cNvPr id="36" name="TextBox 35"/>
          <p:cNvSpPr txBox="1"/>
          <p:nvPr/>
        </p:nvSpPr>
        <p:spPr>
          <a:xfrm>
            <a:off x="1810512" y="5422392"/>
            <a:ext cx="3657600" cy="274320"/>
          </a:xfrm>
          <a:prstGeom prst="rect">
            <a:avLst/>
          </a:prstGeom>
          <a:noFill/>
        </p:spPr>
        <p:txBody>
          <a:bodyPr wrap="square" lIns="0" rIns="0" tIns="0" bIns="0" anchor="t">
            <a:spAutoFit/>
          </a:bodyPr>
          <a:lstStyle/>
          <a:p>
            <a:pPr algn="l">
              <a:spcBef>
                <a:spcPts val="0"/>
              </a:spcBef>
              <a:spcAft>
                <a:spcPts val="0"/>
              </a:spcAft>
            </a:pPr>
            <a:r>
              <a:rPr sz="1400" b="1" i="0">
                <a:solidFill>
                  <a:srgbClr val="FFFFFF"/>
                </a:solidFill>
                <a:latin typeface="Segoe UI"/>
              </a:rPr>
              <a:t>Management &amp; Analytics System</a:t>
            </a:r>
          </a:p>
        </p:txBody>
      </p:sp>
      <p:sp>
        <p:nvSpPr>
          <p:cNvPr id="37" name="TextBox 36"/>
          <p:cNvSpPr txBox="1"/>
          <p:nvPr/>
        </p:nvSpPr>
        <p:spPr>
          <a:xfrm>
            <a:off x="1810512" y="5733288"/>
            <a:ext cx="7589520" cy="548640"/>
          </a:xfrm>
          <a:prstGeom prst="rect">
            <a:avLst/>
          </a:prstGeom>
          <a:noFill/>
        </p:spPr>
        <p:txBody>
          <a:bodyPr wrap="square" lIns="0" rIns="0" tIns="0" bIns="0" anchor="t">
            <a:spAutoFit/>
          </a:bodyPr>
          <a:lstStyle/>
          <a:p>
            <a:pPr algn="l">
              <a:lnSpc>
                <a:spcPct val="120000"/>
              </a:lnSpc>
              <a:spcBef>
                <a:spcPts val="0"/>
              </a:spcBef>
              <a:spcAft>
                <a:spcPts val="0"/>
              </a:spcAft>
            </a:pPr>
            <a:r>
              <a:rPr sz="1030" b="0" i="0">
                <a:solidFill>
                  <a:srgbClr val="9FB3C8"/>
                </a:solidFill>
                <a:latin typeface="Segoe UI"/>
              </a:rPr>
              <a:t>The brain: a scale-out big-data store and analytics engine with built-in redundancy. Correlates application behaviour to infrastructure metrics, pinpoints root cause, retains high-resolution history and drives the console.</a:t>
            </a:r>
          </a:p>
        </p:txBody>
      </p:sp>
      <p:sp>
        <p:nvSpPr>
          <p:cNvPr id="38" name="Rounded Rectangle 37"/>
          <p:cNvSpPr/>
          <p:nvPr/>
        </p:nvSpPr>
        <p:spPr>
          <a:xfrm>
            <a:off x="9601200" y="5632704"/>
            <a:ext cx="1874519" cy="384048"/>
          </a:xfrm>
          <a:prstGeom prst="roundRect">
            <a:avLst>
              <a:gd name="adj" fmla="val 18000"/>
            </a:avLst>
          </a:prstGeom>
          <a:solidFill>
            <a:srgbClr val="16304B"/>
          </a:solidFill>
          <a:ln w="1270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9692640" y="5724144"/>
            <a:ext cx="1737360" cy="274320"/>
          </a:xfrm>
          <a:prstGeom prst="rect">
            <a:avLst/>
          </a:prstGeom>
          <a:noFill/>
        </p:spPr>
        <p:txBody>
          <a:bodyPr wrap="square" lIns="0" rIns="0" tIns="0" bIns="0" anchor="t">
            <a:spAutoFit/>
          </a:bodyPr>
          <a:lstStyle/>
          <a:p>
            <a:pPr algn="ctr">
              <a:spcBef>
                <a:spcPts val="0"/>
              </a:spcBef>
              <a:spcAft>
                <a:spcPts val="0"/>
              </a:spcAft>
            </a:pPr>
            <a:r>
              <a:rPr sz="880" b="1" i="0">
                <a:solidFill>
                  <a:srgbClr val="F5A623"/>
                </a:solidFill>
                <a:latin typeface="Segoe UI"/>
              </a:rPr>
              <a:t>On-prem, Uila SaaS or public cloud</a:t>
            </a:r>
          </a:p>
        </p:txBody>
      </p:sp>
      <p:sp>
        <p:nvSpPr>
          <p:cNvPr id="40" name="TextBox 39"/>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1" name="Picture 40"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2" name="TextBox 41"/>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3" name="TextBox 42"/>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DESIGN &amp; DEPLOYMENT</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Three deployment models, one sizing model</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Pick the model that fits your data-sovereignty and operating preference — capability is identical</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1211580" y="1696212"/>
            <a:ext cx="9774936" cy="4686299"/>
          </a:xfrm>
          <a:prstGeom prst="roundRect">
            <a:avLst>
              <a:gd name="adj" fmla="val 3000"/>
            </a:avLst>
          </a:prstGeom>
          <a:noFill/>
          <a:ln w="15875">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deployment.png"/>
          <p:cNvPicPr>
            <a:picLocks noChangeAspect="1"/>
          </p:cNvPicPr>
          <p:nvPr/>
        </p:nvPicPr>
        <p:blipFill>
          <a:blip r:embed="rId3"/>
          <a:stretch>
            <a:fillRect/>
          </a:stretch>
        </p:blipFill>
        <p:spPr>
          <a:xfrm>
            <a:off x="1252728" y="1737360"/>
            <a:ext cx="9692640" cy="4604003"/>
          </a:xfrm>
          <a:prstGeom prst="rect">
            <a:avLst/>
          </a:prstGeom>
        </p:spPr>
      </p:pic>
      <p:sp>
        <p:nvSpPr>
          <p:cNvPr id="10" name="TextBox 9"/>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11" name="Picture 10"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12" name="TextBox 11"/>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13" name="TextBox 12"/>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DESIGN &amp; DEPLOYMENT</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A typical enterprise rollout</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Concrete steps — sequence them to suit your change calendar</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74519"/>
            <a:ext cx="2084831" cy="475488"/>
          </a:xfrm>
          <a:prstGeom prst="roundRect">
            <a:avLst>
              <a:gd name="adj" fmla="val 22000"/>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49808" y="1984248"/>
            <a:ext cx="182880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1.  Discover</a:t>
            </a:r>
          </a:p>
        </p:txBody>
      </p:sp>
      <p:sp>
        <p:nvSpPr>
          <p:cNvPr id="10" name="Rounded Rectangle 9"/>
          <p:cNvSpPr/>
          <p:nvPr/>
        </p:nvSpPr>
        <p:spPr>
          <a:xfrm>
            <a:off x="566928" y="2450592"/>
            <a:ext cx="2084831" cy="2377440"/>
          </a:xfrm>
          <a:prstGeom prst="roundRect">
            <a:avLst>
              <a:gd name="adj" fmla="val 8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722376" y="2683764"/>
            <a:ext cx="68580" cy="6858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960120" y="2633472"/>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Confirm hypervisor versions and host count</a:t>
            </a:r>
          </a:p>
        </p:txBody>
      </p:sp>
      <p:sp>
        <p:nvSpPr>
          <p:cNvPr id="13" name="Oval 12"/>
          <p:cNvSpPr/>
          <p:nvPr/>
        </p:nvSpPr>
        <p:spPr>
          <a:xfrm>
            <a:off x="722376" y="3433572"/>
            <a:ext cx="68580" cy="6858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60120" y="3383279"/>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Size vIC / UMAS from the device count</a:t>
            </a:r>
          </a:p>
        </p:txBody>
      </p:sp>
      <p:sp>
        <p:nvSpPr>
          <p:cNvPr id="15" name="Oval 14"/>
          <p:cNvSpPr/>
          <p:nvPr/>
        </p:nvSpPr>
        <p:spPr>
          <a:xfrm>
            <a:off x="722376" y="4183379"/>
            <a:ext cx="68580" cy="6858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960120" y="4133087"/>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Agree retention period and data residency</a:t>
            </a:r>
          </a:p>
        </p:txBody>
      </p:sp>
      <p:sp>
        <p:nvSpPr>
          <p:cNvPr id="17" name="Isosceles Triangle 16"/>
          <p:cNvSpPr/>
          <p:nvPr/>
        </p:nvSpPr>
        <p:spPr>
          <a:xfrm rot="5400000">
            <a:off x="2670048" y="2048256"/>
            <a:ext cx="118872" cy="118872"/>
          </a:xfrm>
          <a:prstGeom prst="triangl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2807208" y="1874519"/>
            <a:ext cx="2084831" cy="475488"/>
          </a:xfrm>
          <a:prstGeom prst="roundRect">
            <a:avLst>
              <a:gd name="adj" fmla="val 22000"/>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2990088" y="1984248"/>
            <a:ext cx="182880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2.  Deploy</a:t>
            </a:r>
          </a:p>
        </p:txBody>
      </p:sp>
      <p:sp>
        <p:nvSpPr>
          <p:cNvPr id="20" name="Rounded Rectangle 19"/>
          <p:cNvSpPr/>
          <p:nvPr/>
        </p:nvSpPr>
        <p:spPr>
          <a:xfrm>
            <a:off x="2807208" y="2450592"/>
            <a:ext cx="2084831" cy="2377440"/>
          </a:xfrm>
          <a:prstGeom prst="roundRect">
            <a:avLst>
              <a:gd name="adj" fmla="val 8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Oval 20"/>
          <p:cNvSpPr/>
          <p:nvPr/>
        </p:nvSpPr>
        <p:spPr>
          <a:xfrm>
            <a:off x="2962656" y="2683764"/>
            <a:ext cx="68580" cy="68580"/>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200400" y="2633472"/>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Import vIC and UMAS OVAs (or register for SaaS)</a:t>
            </a:r>
          </a:p>
        </p:txBody>
      </p:sp>
      <p:sp>
        <p:nvSpPr>
          <p:cNvPr id="23" name="Oval 22"/>
          <p:cNvSpPr/>
          <p:nvPr/>
        </p:nvSpPr>
        <p:spPr>
          <a:xfrm>
            <a:off x="2962656" y="3433572"/>
            <a:ext cx="68580" cy="68580"/>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200400" y="3383279"/>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Connect vIC to vCenter / Prism / Hyper-V</a:t>
            </a:r>
          </a:p>
        </p:txBody>
      </p:sp>
      <p:sp>
        <p:nvSpPr>
          <p:cNvPr id="25" name="Oval 24"/>
          <p:cNvSpPr/>
          <p:nvPr/>
        </p:nvSpPr>
        <p:spPr>
          <a:xfrm>
            <a:off x="2962656" y="4183379"/>
            <a:ext cx="68580" cy="68580"/>
          </a:xfrm>
          <a:prstGeom prst="ellips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3200400" y="4133087"/>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Push vST to each host; add iST in cloud</a:t>
            </a:r>
          </a:p>
        </p:txBody>
      </p:sp>
      <p:sp>
        <p:nvSpPr>
          <p:cNvPr id="27" name="Isosceles Triangle 26"/>
          <p:cNvSpPr/>
          <p:nvPr/>
        </p:nvSpPr>
        <p:spPr>
          <a:xfrm rot="5400000">
            <a:off x="4910328" y="2048256"/>
            <a:ext cx="118872" cy="118872"/>
          </a:xfrm>
          <a:prstGeom prst="triangle">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ounded Rectangle 27"/>
          <p:cNvSpPr/>
          <p:nvPr/>
        </p:nvSpPr>
        <p:spPr>
          <a:xfrm>
            <a:off x="5047488" y="1874519"/>
            <a:ext cx="2084831" cy="475488"/>
          </a:xfrm>
          <a:prstGeom prst="roundRect">
            <a:avLst>
              <a:gd name="adj" fmla="val 22000"/>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230368" y="1984248"/>
            <a:ext cx="182880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3.  Baseline</a:t>
            </a:r>
          </a:p>
        </p:txBody>
      </p:sp>
      <p:sp>
        <p:nvSpPr>
          <p:cNvPr id="30" name="Rounded Rectangle 29"/>
          <p:cNvSpPr/>
          <p:nvPr/>
        </p:nvSpPr>
        <p:spPr>
          <a:xfrm>
            <a:off x="5047488" y="2450592"/>
            <a:ext cx="2084831" cy="2377440"/>
          </a:xfrm>
          <a:prstGeom prst="roundRect">
            <a:avLst>
              <a:gd name="adj" fmla="val 8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Oval 30"/>
          <p:cNvSpPr/>
          <p:nvPr/>
        </p:nvSpPr>
        <p:spPr>
          <a:xfrm>
            <a:off x="5202936" y="2683764"/>
            <a:ext cx="68580" cy="68580"/>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40680" y="2633472"/>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Let DPI classify applications for 7–14 days</a:t>
            </a:r>
          </a:p>
        </p:txBody>
      </p:sp>
      <p:sp>
        <p:nvSpPr>
          <p:cNvPr id="33" name="Oval 32"/>
          <p:cNvSpPr/>
          <p:nvPr/>
        </p:nvSpPr>
        <p:spPr>
          <a:xfrm>
            <a:off x="5202936" y="3433572"/>
            <a:ext cx="68580" cy="68580"/>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40680" y="3383279"/>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Auto-generate dependency maps per service</a:t>
            </a:r>
          </a:p>
        </p:txBody>
      </p:sp>
      <p:sp>
        <p:nvSpPr>
          <p:cNvPr id="35" name="Oval 34"/>
          <p:cNvSpPr/>
          <p:nvPr/>
        </p:nvSpPr>
        <p:spPr>
          <a:xfrm>
            <a:off x="5202936" y="4183379"/>
            <a:ext cx="68580" cy="68580"/>
          </a:xfrm>
          <a:prstGeom prst="ellips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440680" y="4133087"/>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Tune thresholds per cluster or host group</a:t>
            </a:r>
          </a:p>
        </p:txBody>
      </p:sp>
      <p:sp>
        <p:nvSpPr>
          <p:cNvPr id="37" name="Isosceles Triangle 36"/>
          <p:cNvSpPr/>
          <p:nvPr/>
        </p:nvSpPr>
        <p:spPr>
          <a:xfrm rot="5400000">
            <a:off x="7150608" y="2048256"/>
            <a:ext cx="118872" cy="118872"/>
          </a:xfrm>
          <a:prstGeom prst="triangle">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7287768" y="1874519"/>
            <a:ext cx="2084831" cy="475488"/>
          </a:xfrm>
          <a:prstGeom prst="roundRect">
            <a:avLst>
              <a:gd name="adj" fmla="val 22000"/>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70648" y="1984248"/>
            <a:ext cx="182880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4.  Operationalise</a:t>
            </a:r>
          </a:p>
        </p:txBody>
      </p:sp>
      <p:sp>
        <p:nvSpPr>
          <p:cNvPr id="40" name="Rounded Rectangle 39"/>
          <p:cNvSpPr/>
          <p:nvPr/>
        </p:nvSpPr>
        <p:spPr>
          <a:xfrm>
            <a:off x="7287768" y="2450592"/>
            <a:ext cx="2084831" cy="2377440"/>
          </a:xfrm>
          <a:prstGeom prst="roundRect">
            <a:avLst>
              <a:gd name="adj" fmla="val 8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Oval 40"/>
          <p:cNvSpPr/>
          <p:nvPr/>
        </p:nvSpPr>
        <p:spPr>
          <a:xfrm>
            <a:off x="7443216" y="2683764"/>
            <a:ext cx="68580" cy="68580"/>
          </a:xfrm>
          <a:prstGeom prst="ellipse">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680960" y="2633472"/>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Build command-centre dashboards &amp; kiosk views</a:t>
            </a:r>
          </a:p>
        </p:txBody>
      </p:sp>
      <p:sp>
        <p:nvSpPr>
          <p:cNvPr id="43" name="Oval 42"/>
          <p:cNvSpPr/>
          <p:nvPr/>
        </p:nvSpPr>
        <p:spPr>
          <a:xfrm>
            <a:off x="7443216" y="3433572"/>
            <a:ext cx="68580" cy="68580"/>
          </a:xfrm>
          <a:prstGeom prst="ellipse">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680960" y="3383279"/>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Wire alarms to SNMP / Zabbix / email / ITSM</a:t>
            </a:r>
          </a:p>
        </p:txBody>
      </p:sp>
      <p:sp>
        <p:nvSpPr>
          <p:cNvPr id="45" name="Oval 44"/>
          <p:cNvSpPr/>
          <p:nvPr/>
        </p:nvSpPr>
        <p:spPr>
          <a:xfrm>
            <a:off x="7443216" y="4183379"/>
            <a:ext cx="68580" cy="68580"/>
          </a:xfrm>
          <a:prstGeom prst="ellipse">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680960" y="4133087"/>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Enable AD/LDAP SSO, RBAC and 2FA</a:t>
            </a:r>
          </a:p>
        </p:txBody>
      </p:sp>
      <p:sp>
        <p:nvSpPr>
          <p:cNvPr id="47" name="Isosceles Triangle 46"/>
          <p:cNvSpPr/>
          <p:nvPr/>
        </p:nvSpPr>
        <p:spPr>
          <a:xfrm rot="5400000">
            <a:off x="9390888" y="2048256"/>
            <a:ext cx="118872" cy="118872"/>
          </a:xfrm>
          <a:prstGeom prst="triangle">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ounded Rectangle 47"/>
          <p:cNvSpPr/>
          <p:nvPr/>
        </p:nvSpPr>
        <p:spPr>
          <a:xfrm>
            <a:off x="9528048" y="1874519"/>
            <a:ext cx="2084831" cy="475488"/>
          </a:xfrm>
          <a:prstGeom prst="roundRect">
            <a:avLst>
              <a:gd name="adj" fmla="val 22000"/>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9710928" y="1984248"/>
            <a:ext cx="182880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5.  Optimise</a:t>
            </a:r>
          </a:p>
        </p:txBody>
      </p:sp>
      <p:sp>
        <p:nvSpPr>
          <p:cNvPr id="50" name="Rounded Rectangle 49"/>
          <p:cNvSpPr/>
          <p:nvPr/>
        </p:nvSpPr>
        <p:spPr>
          <a:xfrm>
            <a:off x="9528048" y="2450592"/>
            <a:ext cx="2084831" cy="2377440"/>
          </a:xfrm>
          <a:prstGeom prst="roundRect">
            <a:avLst>
              <a:gd name="adj" fmla="val 8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Oval 50"/>
          <p:cNvSpPr/>
          <p:nvPr/>
        </p:nvSpPr>
        <p:spPr>
          <a:xfrm>
            <a:off x="9683496" y="2683764"/>
            <a:ext cx="68580" cy="6858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9921240" y="2633472"/>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Monthly rightsizing &amp; capacity review</a:t>
            </a:r>
          </a:p>
        </p:txBody>
      </p:sp>
      <p:sp>
        <p:nvSpPr>
          <p:cNvPr id="53" name="Oval 52"/>
          <p:cNvSpPr/>
          <p:nvPr/>
        </p:nvSpPr>
        <p:spPr>
          <a:xfrm>
            <a:off x="9683496" y="3433572"/>
            <a:ext cx="68580" cy="6858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921240" y="3383279"/>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Quarterly dependency/change audit</a:t>
            </a:r>
          </a:p>
        </p:txBody>
      </p:sp>
      <p:sp>
        <p:nvSpPr>
          <p:cNvPr id="55" name="Oval 54"/>
          <p:cNvSpPr/>
          <p:nvPr/>
        </p:nvSpPr>
        <p:spPr>
          <a:xfrm>
            <a:off x="9683496" y="4183379"/>
            <a:ext cx="68580" cy="6858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921240" y="4133087"/>
            <a:ext cx="1591056" cy="749808"/>
          </a:xfrm>
          <a:prstGeom prst="rect">
            <a:avLst/>
          </a:prstGeom>
          <a:noFill/>
        </p:spPr>
        <p:txBody>
          <a:bodyPr wrap="square" lIns="0" rIns="0" tIns="0" bIns="0" anchor="t">
            <a:spAutoFit/>
          </a:bodyPr>
          <a:lstStyle/>
          <a:p>
            <a:pPr algn="l">
              <a:lnSpc>
                <a:spcPct val="115000"/>
              </a:lnSpc>
              <a:spcBef>
                <a:spcPts val="0"/>
              </a:spcBef>
              <a:spcAft>
                <a:spcPts val="0"/>
              </a:spcAft>
            </a:pPr>
            <a:r>
              <a:rPr sz="980" b="0" i="0">
                <a:solidFill>
                  <a:srgbClr val="CBDCEB"/>
                </a:solidFill>
                <a:latin typeface="Segoe UI"/>
              </a:rPr>
              <a:t>Feed evidence into migration &amp; DR planning</a:t>
            </a:r>
          </a:p>
        </p:txBody>
      </p:sp>
      <p:sp>
        <p:nvSpPr>
          <p:cNvPr id="57" name="Rounded Rectangle 56"/>
          <p:cNvSpPr/>
          <p:nvPr/>
        </p:nvSpPr>
        <p:spPr>
          <a:xfrm>
            <a:off x="566928" y="5120640"/>
            <a:ext cx="11064240" cy="1051560"/>
          </a:xfrm>
          <a:prstGeom prst="roundRect">
            <a:avLst>
              <a:gd name="adj" fmla="val 10000"/>
            </a:avLst>
          </a:prstGeom>
          <a:solidFill>
            <a:srgbClr val="102840"/>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68680" y="5285232"/>
            <a:ext cx="10515600" cy="274320"/>
          </a:xfrm>
          <a:prstGeom prst="rect">
            <a:avLst/>
          </a:prstGeom>
          <a:noFill/>
        </p:spPr>
        <p:txBody>
          <a:bodyPr wrap="square" lIns="0" rIns="0" tIns="0" bIns="0" anchor="t">
            <a:spAutoFit/>
          </a:bodyPr>
          <a:lstStyle/>
          <a:p>
            <a:pPr algn="l">
              <a:spcBef>
                <a:spcPts val="0"/>
              </a:spcBef>
              <a:spcAft>
                <a:spcPts val="0"/>
              </a:spcAft>
            </a:pPr>
            <a:r>
              <a:rPr sz="1300" b="1" i="0">
                <a:solidFill>
                  <a:srgbClr val="29A8E0"/>
                </a:solidFill>
                <a:latin typeface="Segoe UI"/>
              </a:rPr>
              <a:t>Prove it first</a:t>
            </a:r>
          </a:p>
        </p:txBody>
      </p:sp>
      <p:sp>
        <p:nvSpPr>
          <p:cNvPr id="59" name="TextBox 58"/>
          <p:cNvSpPr txBox="1"/>
          <p:nvPr/>
        </p:nvSpPr>
        <p:spPr>
          <a:xfrm>
            <a:off x="868680" y="5596128"/>
            <a:ext cx="10515600" cy="548640"/>
          </a:xfrm>
          <a:prstGeom prst="rect">
            <a:avLst/>
          </a:prstGeom>
          <a:noFill/>
        </p:spPr>
        <p:txBody>
          <a:bodyPr wrap="square" lIns="0" rIns="0" tIns="0" bIns="0" anchor="t">
            <a:spAutoFit/>
          </a:bodyPr>
          <a:lstStyle/>
          <a:p>
            <a:pPr algn="l">
              <a:lnSpc>
                <a:spcPct val="125000"/>
              </a:lnSpc>
              <a:spcBef>
                <a:spcPts val="0"/>
              </a:spcBef>
              <a:spcAft>
                <a:spcPts val="0"/>
              </a:spcAft>
            </a:pPr>
            <a:r>
              <a:rPr sz="1150" b="0" i="0">
                <a:solidFill>
                  <a:srgbClr val="CBDCEB"/>
                </a:solidFill>
                <a:latin typeface="Segoe UI"/>
              </a:rPr>
              <a:t>Uila offers a 21-day free trial and an interactive demo. A sensible pilot is one production cluster plus one business-critical service — enough to show real dependency maps and at least one root-cause win.</a:t>
            </a:r>
          </a:p>
        </p:txBody>
      </p:sp>
      <p:sp>
        <p:nvSpPr>
          <p:cNvPr id="60" name="TextBox 59"/>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61" name="Picture 60"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62" name="TextBox 61"/>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63" name="TextBox 62"/>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ounded Rectangle 2"/>
          <p:cNvSpPr/>
          <p:nvPr/>
        </p:nvSpPr>
        <p:spPr>
          <a:xfrm>
            <a:off x="233172" y="160020"/>
            <a:ext cx="11722608" cy="6629971"/>
          </a:xfrm>
          <a:prstGeom prst="roundRect">
            <a:avLst>
              <a:gd name="adj" fmla="val 3000"/>
            </a:avLst>
          </a:prstGeom>
          <a:noFill/>
          <a:ln w="15875">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4" name="Picture 3" descr="commandcenter.png"/>
          <p:cNvPicPr>
            <a:picLocks noChangeAspect="1"/>
          </p:cNvPicPr>
          <p:nvPr/>
        </p:nvPicPr>
        <p:blipFill>
          <a:blip r:embed="rId2"/>
          <a:stretch>
            <a:fillRect/>
          </a:stretch>
        </p:blipFill>
        <p:spPr>
          <a:xfrm>
            <a:off x="274320" y="201168"/>
            <a:ext cx="11640312" cy="6547675"/>
          </a:xfrm>
          <a:prstGeom prst="rect">
            <a:avLst/>
          </a:prstGeom>
        </p:spPr>
      </p:pic>
      <p:pic>
        <p:nvPicPr>
          <p:cNvPr id="5" name="Picture 4" descr="logo_white.png"/>
          <p:cNvPicPr>
            <a:picLocks noChangeAspect="1"/>
          </p:cNvPicPr>
          <p:nvPr/>
        </p:nvPicPr>
        <p:blipFill>
          <a:blip r:embed="rId3"/>
          <a:stretch>
            <a:fillRect/>
          </a:stretch>
        </p:blipFill>
        <p:spPr>
          <a:xfrm>
            <a:off x="10927080" y="384048"/>
            <a:ext cx="960120" cy="333954"/>
          </a:xfrm>
          <a:prstGeom prst="rect">
            <a:avLst/>
          </a:prstGeom>
        </p:spPr>
      </p:pic>
      <p:sp>
        <p:nvSpPr>
          <p:cNvPr id="6" name="TextBox 5"/>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7" name="Picture 6"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8" name="TextBox 7"/>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9" name="TextBox 8"/>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COMMAND CENTRE OPERATIONS</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How a shift actually runs on uObserve™</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From alarm to closure without leaving the platform</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74519"/>
            <a:ext cx="3529584" cy="1874519"/>
          </a:xfrm>
          <a:prstGeom prst="roundRect">
            <a:avLst>
              <a:gd name="adj" fmla="val 8000"/>
            </a:avLst>
          </a:prstGeom>
          <a:solidFill>
            <a:srgbClr val="0E2338"/>
          </a:solidFill>
          <a:ln w="17780">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874519"/>
            <a:ext cx="54864" cy="1874519"/>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95528" y="205740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E8544E"/>
                </a:solidFill>
                <a:latin typeface="Segoe UI"/>
              </a:rPr>
              <a:t>T+0 min</a:t>
            </a:r>
          </a:p>
        </p:txBody>
      </p:sp>
      <p:sp>
        <p:nvSpPr>
          <p:cNvPr id="11" name="TextBox 10"/>
          <p:cNvSpPr txBox="1"/>
          <p:nvPr/>
        </p:nvSpPr>
        <p:spPr>
          <a:xfrm>
            <a:off x="795528" y="2423160"/>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Alarm fires</a:t>
            </a:r>
          </a:p>
        </p:txBody>
      </p:sp>
      <p:sp>
        <p:nvSpPr>
          <p:cNvPr id="12" name="TextBox 11"/>
          <p:cNvSpPr txBox="1"/>
          <p:nvPr/>
        </p:nvSpPr>
        <p:spPr>
          <a:xfrm>
            <a:off x="795528" y="286207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Threshold or baseline deviation raises an alarm on the wall and to SNMP/Zabbix/email.</a:t>
            </a:r>
          </a:p>
        </p:txBody>
      </p:sp>
      <p:sp>
        <p:nvSpPr>
          <p:cNvPr id="13" name="Rounded Rectangle 12"/>
          <p:cNvSpPr/>
          <p:nvPr/>
        </p:nvSpPr>
        <p:spPr>
          <a:xfrm>
            <a:off x="4297680" y="1874519"/>
            <a:ext cx="3529584" cy="1874519"/>
          </a:xfrm>
          <a:prstGeom prst="roundRect">
            <a:avLst>
              <a:gd name="adj" fmla="val 8000"/>
            </a:avLst>
          </a:prstGeom>
          <a:solidFill>
            <a:srgbClr val="0E2338"/>
          </a:solidFill>
          <a:ln w="1778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4297680" y="1874519"/>
            <a:ext cx="54864" cy="1874519"/>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4526280" y="205740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F5A623"/>
                </a:solidFill>
                <a:latin typeface="Segoe UI"/>
              </a:rPr>
              <a:t>T+1 min</a:t>
            </a:r>
          </a:p>
        </p:txBody>
      </p:sp>
      <p:sp>
        <p:nvSpPr>
          <p:cNvPr id="16" name="TextBox 15"/>
          <p:cNvSpPr txBox="1"/>
          <p:nvPr/>
        </p:nvSpPr>
        <p:spPr>
          <a:xfrm>
            <a:off x="4526280" y="2423160"/>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Triage on the map</a:t>
            </a:r>
          </a:p>
        </p:txBody>
      </p:sp>
      <p:sp>
        <p:nvSpPr>
          <p:cNvPr id="17" name="TextBox 16"/>
          <p:cNvSpPr txBox="1"/>
          <p:nvPr/>
        </p:nvSpPr>
        <p:spPr>
          <a:xfrm>
            <a:off x="4526280" y="286207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Tier-1 opens the dependency map; the degraded tier is already amber/red.</a:t>
            </a:r>
          </a:p>
        </p:txBody>
      </p:sp>
      <p:sp>
        <p:nvSpPr>
          <p:cNvPr id="18" name="Rounded Rectangle 17"/>
          <p:cNvSpPr/>
          <p:nvPr/>
        </p:nvSpPr>
        <p:spPr>
          <a:xfrm>
            <a:off x="8028431" y="1874519"/>
            <a:ext cx="3529584" cy="1874519"/>
          </a:xfrm>
          <a:prstGeom prst="roundRect">
            <a:avLst>
              <a:gd name="adj" fmla="val 8000"/>
            </a:avLst>
          </a:prstGeom>
          <a:solidFill>
            <a:srgbClr val="0E2338"/>
          </a:solidFill>
          <a:ln w="1778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8028431" y="1874519"/>
            <a:ext cx="54864" cy="1874519"/>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257031" y="205740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29A8E0"/>
                </a:solidFill>
                <a:latin typeface="Segoe UI"/>
              </a:rPr>
              <a:t>T+3 min</a:t>
            </a:r>
          </a:p>
        </p:txBody>
      </p:sp>
      <p:sp>
        <p:nvSpPr>
          <p:cNvPr id="21" name="TextBox 20"/>
          <p:cNvSpPr txBox="1"/>
          <p:nvPr/>
        </p:nvSpPr>
        <p:spPr>
          <a:xfrm>
            <a:off x="8257031" y="2423160"/>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Root cause</a:t>
            </a:r>
          </a:p>
        </p:txBody>
      </p:sp>
      <p:sp>
        <p:nvSpPr>
          <p:cNvPr id="22" name="TextBox 21"/>
          <p:cNvSpPr txBox="1"/>
          <p:nvPr/>
        </p:nvSpPr>
        <p:spPr>
          <a:xfrm>
            <a:off x="8257031" y="286207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Drill into the node: CPU ready, memory swap, storage IOPS/latency or network retransmits.</a:t>
            </a:r>
          </a:p>
        </p:txBody>
      </p:sp>
      <p:sp>
        <p:nvSpPr>
          <p:cNvPr id="23" name="Rounded Rectangle 22"/>
          <p:cNvSpPr/>
          <p:nvPr/>
        </p:nvSpPr>
        <p:spPr>
          <a:xfrm>
            <a:off x="566928" y="3977639"/>
            <a:ext cx="3529584" cy="1874519"/>
          </a:xfrm>
          <a:prstGeom prst="roundRect">
            <a:avLst>
              <a:gd name="adj" fmla="val 8000"/>
            </a:avLst>
          </a:prstGeom>
          <a:solidFill>
            <a:srgbClr val="0E2338"/>
          </a:solidFill>
          <a:ln w="17780">
            <a:solidFill>
              <a:srgbClr val="2E6DB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3977639"/>
            <a:ext cx="54864" cy="1874519"/>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95528" y="416052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2E6DB4"/>
                </a:solidFill>
                <a:latin typeface="Segoe UI"/>
              </a:rPr>
              <a:t>T+5 min</a:t>
            </a:r>
          </a:p>
        </p:txBody>
      </p:sp>
      <p:sp>
        <p:nvSpPr>
          <p:cNvPr id="26" name="TextBox 25"/>
          <p:cNvSpPr txBox="1"/>
          <p:nvPr/>
        </p:nvSpPr>
        <p:spPr>
          <a:xfrm>
            <a:off x="795528" y="4526279"/>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Scope the blast radius</a:t>
            </a:r>
          </a:p>
        </p:txBody>
      </p:sp>
      <p:sp>
        <p:nvSpPr>
          <p:cNvPr id="27" name="TextBox 26"/>
          <p:cNvSpPr txBox="1"/>
          <p:nvPr/>
        </p:nvSpPr>
        <p:spPr>
          <a:xfrm>
            <a:off x="795528" y="496519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See every dependent service and user session affected before you communicate.</a:t>
            </a:r>
          </a:p>
        </p:txBody>
      </p:sp>
      <p:sp>
        <p:nvSpPr>
          <p:cNvPr id="28" name="Rounded Rectangle 27"/>
          <p:cNvSpPr/>
          <p:nvPr/>
        </p:nvSpPr>
        <p:spPr>
          <a:xfrm>
            <a:off x="4297680" y="3977639"/>
            <a:ext cx="3529584" cy="1874519"/>
          </a:xfrm>
          <a:prstGeom prst="roundRect">
            <a:avLst>
              <a:gd name="adj" fmla="val 8000"/>
            </a:avLst>
          </a:prstGeom>
          <a:solidFill>
            <a:srgbClr val="0E2338"/>
          </a:solidFill>
          <a:ln w="1778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4297680" y="3977639"/>
            <a:ext cx="54864" cy="1874519"/>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4526280" y="416052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3DD27E"/>
                </a:solidFill>
                <a:latin typeface="Segoe UI"/>
              </a:rPr>
              <a:t>T+8 min</a:t>
            </a:r>
          </a:p>
        </p:txBody>
      </p:sp>
      <p:sp>
        <p:nvSpPr>
          <p:cNvPr id="31" name="TextBox 30"/>
          <p:cNvSpPr txBox="1"/>
          <p:nvPr/>
        </p:nvSpPr>
        <p:spPr>
          <a:xfrm>
            <a:off x="4526280" y="4526279"/>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Remediate</a:t>
            </a:r>
          </a:p>
        </p:txBody>
      </p:sp>
      <p:sp>
        <p:nvSpPr>
          <p:cNvPr id="32" name="TextBox 31"/>
          <p:cNvSpPr txBox="1"/>
          <p:nvPr/>
        </p:nvSpPr>
        <p:spPr>
          <a:xfrm>
            <a:off x="4526280" y="496519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Apply the AIOps remediation action or hand a precise ticket to the owning team.</a:t>
            </a:r>
          </a:p>
        </p:txBody>
      </p:sp>
      <p:sp>
        <p:nvSpPr>
          <p:cNvPr id="33" name="Rounded Rectangle 32"/>
          <p:cNvSpPr/>
          <p:nvPr/>
        </p:nvSpPr>
        <p:spPr>
          <a:xfrm>
            <a:off x="8028431" y="3977639"/>
            <a:ext cx="3529584" cy="1874519"/>
          </a:xfrm>
          <a:prstGeom prst="roundRect">
            <a:avLst>
              <a:gd name="adj" fmla="val 8000"/>
            </a:avLst>
          </a:prstGeom>
          <a:solidFill>
            <a:srgbClr val="0E2338"/>
          </a:solidFill>
          <a:ln w="1778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8028431" y="3977639"/>
            <a:ext cx="54864" cy="1874519"/>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8257031" y="4160520"/>
            <a:ext cx="1463040" cy="274320"/>
          </a:xfrm>
          <a:prstGeom prst="rect">
            <a:avLst/>
          </a:prstGeom>
          <a:noFill/>
        </p:spPr>
        <p:txBody>
          <a:bodyPr wrap="square" lIns="0" rIns="0" tIns="0" bIns="0" anchor="t">
            <a:spAutoFit/>
          </a:bodyPr>
          <a:lstStyle/>
          <a:p>
            <a:pPr algn="l">
              <a:spcBef>
                <a:spcPts val="0"/>
              </a:spcBef>
              <a:spcAft>
                <a:spcPts val="0"/>
              </a:spcAft>
            </a:pPr>
            <a:r>
              <a:rPr sz="1050" b="1" i="0">
                <a:solidFill>
                  <a:srgbClr val="19C3C9"/>
                </a:solidFill>
                <a:latin typeface="Segoe UI"/>
              </a:rPr>
              <a:t>Post</a:t>
            </a:r>
          </a:p>
        </p:txBody>
      </p:sp>
      <p:sp>
        <p:nvSpPr>
          <p:cNvPr id="36" name="TextBox 35"/>
          <p:cNvSpPr txBox="1"/>
          <p:nvPr/>
        </p:nvSpPr>
        <p:spPr>
          <a:xfrm>
            <a:off x="8257031" y="4526279"/>
            <a:ext cx="3017520" cy="320040"/>
          </a:xfrm>
          <a:prstGeom prst="rect">
            <a:avLst/>
          </a:prstGeom>
          <a:noFill/>
        </p:spPr>
        <p:txBody>
          <a:bodyPr wrap="square" lIns="0" rIns="0" tIns="0" bIns="0" anchor="t">
            <a:spAutoFit/>
          </a:bodyPr>
          <a:lstStyle/>
          <a:p>
            <a:pPr algn="l">
              <a:spcBef>
                <a:spcPts val="0"/>
              </a:spcBef>
              <a:spcAft>
                <a:spcPts val="0"/>
              </a:spcAft>
            </a:pPr>
            <a:r>
              <a:rPr sz="1500" b="1" i="0">
                <a:solidFill>
                  <a:srgbClr val="FFFFFF"/>
                </a:solidFill>
                <a:latin typeface="Segoe UI"/>
              </a:rPr>
              <a:t>Review</a:t>
            </a:r>
          </a:p>
        </p:txBody>
      </p:sp>
      <p:sp>
        <p:nvSpPr>
          <p:cNvPr id="37" name="TextBox 36"/>
          <p:cNvSpPr txBox="1"/>
          <p:nvPr/>
        </p:nvSpPr>
        <p:spPr>
          <a:xfrm>
            <a:off x="8257031" y="4965192"/>
            <a:ext cx="3063240" cy="777240"/>
          </a:xfrm>
          <a:prstGeom prst="rect">
            <a:avLst/>
          </a:prstGeom>
          <a:noFill/>
        </p:spPr>
        <p:txBody>
          <a:bodyPr wrap="square" lIns="0" rIns="0" tIns="0" bIns="0" anchor="t">
            <a:spAutoFit/>
          </a:bodyPr>
          <a:lstStyle/>
          <a:p>
            <a:pPr algn="l">
              <a:lnSpc>
                <a:spcPct val="125000"/>
              </a:lnSpc>
              <a:spcBef>
                <a:spcPts val="0"/>
              </a:spcBef>
              <a:spcAft>
                <a:spcPts val="0"/>
              </a:spcAft>
            </a:pPr>
            <a:r>
              <a:rPr sz="1080" b="0" i="0">
                <a:solidFill>
                  <a:srgbClr val="9FB3C8"/>
                </a:solidFill>
                <a:latin typeface="Segoe UI"/>
              </a:rPr>
              <a:t>Replay the incident window from retained history for the post-incident report.</a:t>
            </a:r>
          </a:p>
        </p:txBody>
      </p:sp>
      <p:sp>
        <p:nvSpPr>
          <p:cNvPr id="38" name="TextBox 37"/>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39" name="Picture 38"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0" name="TextBox 39"/>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1" name="TextBox 40"/>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FEATURES &amp; BENEFITS</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What it does — and what the organisation gets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Mapped from capability to measurable business outcome</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ectangle 7"/>
          <p:cNvSpPr/>
          <p:nvPr/>
        </p:nvSpPr>
        <p:spPr>
          <a:xfrm>
            <a:off x="566928" y="1755648"/>
            <a:ext cx="11064240" cy="420624"/>
          </a:xfrm>
          <a:prstGeom prst="rect">
            <a:avLst/>
          </a:prstGeom>
          <a:solidFill>
            <a:srgbClr val="16304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822960" y="1856231"/>
            <a:ext cx="4572000" cy="274320"/>
          </a:xfrm>
          <a:prstGeom prst="rect">
            <a:avLst/>
          </a:prstGeom>
          <a:noFill/>
        </p:spPr>
        <p:txBody>
          <a:bodyPr wrap="square" lIns="0" rIns="0" tIns="0" bIns="0" anchor="t">
            <a:spAutoFit/>
          </a:bodyPr>
          <a:lstStyle/>
          <a:p>
            <a:pPr algn="l">
              <a:spcBef>
                <a:spcPts val="0"/>
              </a:spcBef>
              <a:spcAft>
                <a:spcPts val="0"/>
              </a:spcAft>
            </a:pPr>
            <a:r>
              <a:rPr sz="1050" b="1" i="0">
                <a:solidFill>
                  <a:srgbClr val="29A8E0"/>
                </a:solidFill>
                <a:latin typeface="Segoe UI"/>
              </a:rPr>
              <a:t>CAPABILITY</a:t>
            </a:r>
          </a:p>
        </p:txBody>
      </p:sp>
      <p:sp>
        <p:nvSpPr>
          <p:cNvPr id="10" name="TextBox 9"/>
          <p:cNvSpPr txBox="1"/>
          <p:nvPr/>
        </p:nvSpPr>
        <p:spPr>
          <a:xfrm>
            <a:off x="5760720" y="1856231"/>
            <a:ext cx="5669280" cy="274320"/>
          </a:xfrm>
          <a:prstGeom prst="rect">
            <a:avLst/>
          </a:prstGeom>
          <a:noFill/>
        </p:spPr>
        <p:txBody>
          <a:bodyPr wrap="square" lIns="0" rIns="0" tIns="0" bIns="0" anchor="t">
            <a:spAutoFit/>
          </a:bodyPr>
          <a:lstStyle/>
          <a:p>
            <a:pPr algn="l">
              <a:spcBef>
                <a:spcPts val="0"/>
              </a:spcBef>
              <a:spcAft>
                <a:spcPts val="0"/>
              </a:spcAft>
            </a:pPr>
            <a:r>
              <a:rPr sz="1050" b="1" i="0">
                <a:solidFill>
                  <a:srgbClr val="29A8E0"/>
                </a:solidFill>
                <a:latin typeface="Segoe UI"/>
              </a:rPr>
              <a:t>BENEFIT TO THE ORGANISATION</a:t>
            </a:r>
          </a:p>
        </p:txBody>
      </p:sp>
      <p:sp>
        <p:nvSpPr>
          <p:cNvPr id="11" name="Rectangle 10"/>
          <p:cNvSpPr/>
          <p:nvPr/>
        </p:nvSpPr>
        <p:spPr>
          <a:xfrm>
            <a:off x="566928" y="2249424"/>
            <a:ext cx="11064240" cy="475488"/>
          </a:xfrm>
          <a:prstGeom prst="rect">
            <a:avLst/>
          </a:prstGeom>
          <a:solidFill>
            <a:srgbClr val="0D21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49424"/>
            <a:ext cx="45720" cy="475488"/>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2960" y="2368296"/>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Agentless DPI collection</a:t>
            </a:r>
          </a:p>
        </p:txBody>
      </p:sp>
      <p:sp>
        <p:nvSpPr>
          <p:cNvPr id="14" name="TextBox 13"/>
          <p:cNvSpPr txBox="1"/>
          <p:nvPr/>
        </p:nvSpPr>
        <p:spPr>
          <a:xfrm>
            <a:off x="5760720" y="2368296"/>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Visibility in minutes with no code change, no agents on production workloads and no change-board battle</a:t>
            </a:r>
          </a:p>
        </p:txBody>
      </p:sp>
      <p:sp>
        <p:nvSpPr>
          <p:cNvPr id="15" name="Rectangle 14"/>
          <p:cNvSpPr/>
          <p:nvPr/>
        </p:nvSpPr>
        <p:spPr>
          <a:xfrm>
            <a:off x="566928" y="2770632"/>
            <a:ext cx="45720" cy="475488"/>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22960" y="2889503"/>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Application ↔ infrastructure correlation</a:t>
            </a:r>
          </a:p>
        </p:txBody>
      </p:sp>
      <p:sp>
        <p:nvSpPr>
          <p:cNvPr id="17" name="TextBox 16"/>
          <p:cNvSpPr txBox="1"/>
          <p:nvPr/>
        </p:nvSpPr>
        <p:spPr>
          <a:xfrm>
            <a:off x="5760720" y="2889503"/>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One correlated answer replaces five siloed tools; mean-time-to-innocence collapses</a:t>
            </a:r>
          </a:p>
        </p:txBody>
      </p:sp>
      <p:sp>
        <p:nvSpPr>
          <p:cNvPr id="18" name="Rectangle 17"/>
          <p:cNvSpPr/>
          <p:nvPr/>
        </p:nvSpPr>
        <p:spPr>
          <a:xfrm>
            <a:off x="566928" y="3291839"/>
            <a:ext cx="11064240" cy="475488"/>
          </a:xfrm>
          <a:prstGeom prst="rect">
            <a:avLst/>
          </a:prstGeom>
          <a:solidFill>
            <a:srgbClr val="0D21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91839"/>
            <a:ext cx="45720" cy="475488"/>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22960" y="3410711"/>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Automated dependency mapping</a:t>
            </a:r>
          </a:p>
        </p:txBody>
      </p:sp>
      <p:sp>
        <p:nvSpPr>
          <p:cNvPr id="21" name="TextBox 20"/>
          <p:cNvSpPr txBox="1"/>
          <p:nvPr/>
        </p:nvSpPr>
        <p:spPr>
          <a:xfrm>
            <a:off x="5760720" y="3410711"/>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Accurate, always-current service inventory for migration, DR, audit and change control</a:t>
            </a:r>
          </a:p>
        </p:txBody>
      </p:sp>
      <p:sp>
        <p:nvSpPr>
          <p:cNvPr id="22" name="Rectangle 21"/>
          <p:cNvSpPr/>
          <p:nvPr/>
        </p:nvSpPr>
        <p:spPr>
          <a:xfrm>
            <a:off x="566928" y="3813048"/>
            <a:ext cx="45720" cy="475488"/>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22960" y="3931920"/>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Full-stack root-cause analytics</a:t>
            </a:r>
          </a:p>
        </p:txBody>
      </p:sp>
      <p:sp>
        <p:nvSpPr>
          <p:cNvPr id="24" name="TextBox 23"/>
          <p:cNvSpPr txBox="1"/>
          <p:nvPr/>
        </p:nvSpPr>
        <p:spPr>
          <a:xfrm>
            <a:off x="5760720" y="3931920"/>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Shorter MTTR, fewer escalations, less unplanned downtime and fewer repeat incidents</a:t>
            </a:r>
          </a:p>
        </p:txBody>
      </p:sp>
      <p:sp>
        <p:nvSpPr>
          <p:cNvPr id="25" name="Rectangle 24"/>
          <p:cNvSpPr/>
          <p:nvPr/>
        </p:nvSpPr>
        <p:spPr>
          <a:xfrm>
            <a:off x="566928" y="4334256"/>
            <a:ext cx="11064240" cy="475488"/>
          </a:xfrm>
          <a:prstGeom prst="rect">
            <a:avLst/>
          </a:prstGeom>
          <a:solidFill>
            <a:srgbClr val="0D21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34256"/>
            <a:ext cx="45720" cy="475488"/>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22960" y="4453128"/>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VDI / EUC &amp; GPU observability</a:t>
            </a:r>
          </a:p>
        </p:txBody>
      </p:sp>
      <p:sp>
        <p:nvSpPr>
          <p:cNvPr id="28" name="TextBox 27"/>
          <p:cNvSpPr txBox="1"/>
          <p:nvPr/>
        </p:nvSpPr>
        <p:spPr>
          <a:xfrm>
            <a:off x="5760720" y="4453128"/>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Hybrid-workforce productivity protected; desktop tickets resolved with evidence</a:t>
            </a:r>
          </a:p>
        </p:txBody>
      </p:sp>
      <p:sp>
        <p:nvSpPr>
          <p:cNvPr id="29" name="Rectangle 28"/>
          <p:cNvSpPr/>
          <p:nvPr/>
        </p:nvSpPr>
        <p:spPr>
          <a:xfrm>
            <a:off x="566928" y="4855464"/>
            <a:ext cx="45720" cy="475488"/>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2960" y="4974336"/>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East-west threat &amp; anomaly detection</a:t>
            </a:r>
          </a:p>
        </p:txBody>
      </p:sp>
      <p:sp>
        <p:nvSpPr>
          <p:cNvPr id="31" name="TextBox 30"/>
          <p:cNvSpPr txBox="1"/>
          <p:nvPr/>
        </p:nvSpPr>
        <p:spPr>
          <a:xfrm>
            <a:off x="5760720" y="4974336"/>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Lateral movement and data exfiltration surfaced without endpoint security agents</a:t>
            </a:r>
          </a:p>
        </p:txBody>
      </p:sp>
      <p:sp>
        <p:nvSpPr>
          <p:cNvPr id="32" name="Rectangle 31"/>
          <p:cNvSpPr/>
          <p:nvPr/>
        </p:nvSpPr>
        <p:spPr>
          <a:xfrm>
            <a:off x="566928" y="5376672"/>
            <a:ext cx="11064240" cy="475488"/>
          </a:xfrm>
          <a:prstGeom prst="rect">
            <a:avLst/>
          </a:prstGeom>
          <a:solidFill>
            <a:srgbClr val="0D21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376672"/>
            <a:ext cx="45720" cy="475488"/>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822960" y="5495544"/>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Capacity planning &amp; rightsizing</a:t>
            </a:r>
          </a:p>
        </p:txBody>
      </p:sp>
      <p:sp>
        <p:nvSpPr>
          <p:cNvPr id="35" name="TextBox 34"/>
          <p:cNvSpPr txBox="1"/>
          <p:nvPr/>
        </p:nvSpPr>
        <p:spPr>
          <a:xfrm>
            <a:off x="5760720" y="5495544"/>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Reclaim over-provisioned VMs and cut wasted on-prem and cloud spend</a:t>
            </a:r>
          </a:p>
        </p:txBody>
      </p:sp>
      <p:sp>
        <p:nvSpPr>
          <p:cNvPr id="36" name="Rectangle 35"/>
          <p:cNvSpPr/>
          <p:nvPr/>
        </p:nvSpPr>
        <p:spPr>
          <a:xfrm>
            <a:off x="566928" y="5897879"/>
            <a:ext cx="45720" cy="475488"/>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22960" y="6016751"/>
            <a:ext cx="47548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Metadata-only, no payload storage</a:t>
            </a:r>
          </a:p>
        </p:txBody>
      </p:sp>
      <p:sp>
        <p:nvSpPr>
          <p:cNvPr id="38" name="TextBox 37"/>
          <p:cNvSpPr txBox="1"/>
          <p:nvPr/>
        </p:nvSpPr>
        <p:spPr>
          <a:xfrm>
            <a:off x="5760720" y="6016751"/>
            <a:ext cx="5760720" cy="274320"/>
          </a:xfrm>
          <a:prstGeom prst="rect">
            <a:avLst/>
          </a:prstGeom>
          <a:noFill/>
        </p:spPr>
        <p:txBody>
          <a:bodyPr wrap="square" lIns="0" rIns="0" tIns="0" bIns="0" anchor="t">
            <a:spAutoFit/>
          </a:bodyPr>
          <a:lstStyle/>
          <a:p>
            <a:pPr algn="l">
              <a:spcBef>
                <a:spcPts val="0"/>
              </a:spcBef>
              <a:spcAft>
                <a:spcPts val="0"/>
              </a:spcAft>
            </a:pPr>
            <a:r>
              <a:rPr sz="1100" b="0" i="0">
                <a:solidFill>
                  <a:srgbClr val="9FB3C8"/>
                </a:solidFill>
                <a:latin typeface="Segoe UI"/>
              </a:rPr>
              <a:t>Packet-grade evidence without the privacy, legal or storage burden of full capture</a:t>
            </a:r>
          </a:p>
        </p:txBody>
      </p:sp>
      <p:sp>
        <p:nvSpPr>
          <p:cNvPr id="39" name="TextBox 38"/>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0" name="Picture 39"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1" name="TextBox 40"/>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2" name="TextBox 41"/>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WHY IT MATTERS</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Why an enterprise needs this tool</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The reasons IT teams give for keeping uObserve™ in the critical path</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1028700" y="1741932"/>
            <a:ext cx="10140696" cy="3225546"/>
          </a:xfrm>
          <a:prstGeom prst="roundRect">
            <a:avLst>
              <a:gd name="adj" fmla="val 3000"/>
            </a:avLst>
          </a:prstGeom>
          <a:noFill/>
          <a:ln w="15875">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whymatters.png"/>
          <p:cNvPicPr>
            <a:picLocks noChangeAspect="1"/>
          </p:cNvPicPr>
          <p:nvPr/>
        </p:nvPicPr>
        <p:blipFill>
          <a:blip r:embed="rId3"/>
          <a:stretch>
            <a:fillRect/>
          </a:stretch>
        </p:blipFill>
        <p:spPr>
          <a:xfrm>
            <a:off x="1069848" y="1783080"/>
            <a:ext cx="10058400" cy="3143250"/>
          </a:xfrm>
          <a:prstGeom prst="rect">
            <a:avLst/>
          </a:prstGeom>
        </p:spPr>
      </p:pic>
      <p:sp>
        <p:nvSpPr>
          <p:cNvPr id="10" name="Oval 9"/>
          <p:cNvSpPr/>
          <p:nvPr/>
        </p:nvSpPr>
        <p:spPr>
          <a:xfrm>
            <a:off x="566928" y="5202936"/>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04672" y="5138928"/>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Accelerate incident resolution</a:t>
            </a:r>
          </a:p>
        </p:txBody>
      </p:sp>
      <p:sp>
        <p:nvSpPr>
          <p:cNvPr id="12" name="TextBox 11"/>
          <p:cNvSpPr txBox="1"/>
          <p:nvPr/>
        </p:nvSpPr>
        <p:spPr>
          <a:xfrm>
            <a:off x="804672" y="5404104"/>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Correlated evidence instead of five dashboards</a:t>
            </a:r>
          </a:p>
        </p:txBody>
      </p:sp>
      <p:sp>
        <p:nvSpPr>
          <p:cNvPr id="13" name="Oval 12"/>
          <p:cNvSpPr/>
          <p:nvPr/>
        </p:nvSpPr>
        <p:spPr>
          <a:xfrm>
            <a:off x="4297680" y="5202936"/>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4535424" y="5138928"/>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Rapid time to value, low TCO</a:t>
            </a:r>
          </a:p>
        </p:txBody>
      </p:sp>
      <p:sp>
        <p:nvSpPr>
          <p:cNvPr id="15" name="TextBox 14"/>
          <p:cNvSpPr txBox="1"/>
          <p:nvPr/>
        </p:nvSpPr>
        <p:spPr>
          <a:xfrm>
            <a:off x="4535424" y="5404104"/>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Virtual appliances; no professional-services marathon</a:t>
            </a:r>
          </a:p>
        </p:txBody>
      </p:sp>
      <p:sp>
        <p:nvSpPr>
          <p:cNvPr id="16" name="Oval 15"/>
          <p:cNvSpPr/>
          <p:nvPr/>
        </p:nvSpPr>
        <p:spPr>
          <a:xfrm>
            <a:off x="8028431" y="5202936"/>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266175" y="5138928"/>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Maximise IT productivity</a:t>
            </a:r>
          </a:p>
        </p:txBody>
      </p:sp>
      <p:sp>
        <p:nvSpPr>
          <p:cNvPr id="18" name="TextBox 17"/>
          <p:cNvSpPr txBox="1"/>
          <p:nvPr/>
        </p:nvSpPr>
        <p:spPr>
          <a:xfrm>
            <a:off x="8266175" y="5404104"/>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Silo elimination across ops, network, desktop and security</a:t>
            </a:r>
          </a:p>
        </p:txBody>
      </p:sp>
      <p:sp>
        <p:nvSpPr>
          <p:cNvPr id="19" name="Oval 18"/>
          <p:cNvSpPr/>
          <p:nvPr/>
        </p:nvSpPr>
        <p:spPr>
          <a:xfrm>
            <a:off x="566928" y="5861304"/>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04672" y="5797296"/>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Maintain revenue &amp; reputation</a:t>
            </a:r>
          </a:p>
        </p:txBody>
      </p:sp>
      <p:sp>
        <p:nvSpPr>
          <p:cNvPr id="21" name="TextBox 20"/>
          <p:cNvSpPr txBox="1"/>
          <p:nvPr/>
        </p:nvSpPr>
        <p:spPr>
          <a:xfrm>
            <a:off x="804672" y="6062472"/>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Catch degradation before customers report it</a:t>
            </a:r>
          </a:p>
        </p:txBody>
      </p:sp>
      <p:sp>
        <p:nvSpPr>
          <p:cNvPr id="22" name="Oval 21"/>
          <p:cNvSpPr/>
          <p:nvPr/>
        </p:nvSpPr>
        <p:spPr>
          <a:xfrm>
            <a:off x="4297680" y="5861304"/>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535424" y="5797296"/>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Optimise IT spending</a:t>
            </a:r>
          </a:p>
        </p:txBody>
      </p:sp>
      <p:sp>
        <p:nvSpPr>
          <p:cNvPr id="24" name="TextBox 23"/>
          <p:cNvSpPr txBox="1"/>
          <p:nvPr/>
        </p:nvSpPr>
        <p:spPr>
          <a:xfrm>
            <a:off x="4535424" y="6062472"/>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Rightsize what is over-provisioned, on-prem and in cloud</a:t>
            </a:r>
          </a:p>
        </p:txBody>
      </p:sp>
      <p:sp>
        <p:nvSpPr>
          <p:cNvPr id="25" name="Oval 24"/>
          <p:cNvSpPr/>
          <p:nvPr/>
        </p:nvSpPr>
        <p:spPr>
          <a:xfrm>
            <a:off x="8028431" y="5861304"/>
            <a:ext cx="91440" cy="91440"/>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266175" y="5797296"/>
            <a:ext cx="3291840" cy="256032"/>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Nullify legal &amp; privacy issues</a:t>
            </a:r>
          </a:p>
        </p:txBody>
      </p:sp>
      <p:sp>
        <p:nvSpPr>
          <p:cNvPr id="27" name="TextBox 26"/>
          <p:cNvSpPr txBox="1"/>
          <p:nvPr/>
        </p:nvSpPr>
        <p:spPr>
          <a:xfrm>
            <a:off x="8266175" y="6062472"/>
            <a:ext cx="3291840" cy="274320"/>
          </a:xfrm>
          <a:prstGeom prst="rect">
            <a:avLst/>
          </a:prstGeom>
          <a:noFill/>
        </p:spPr>
        <p:txBody>
          <a:bodyPr wrap="square" lIns="0" rIns="0" tIns="0" bIns="0" anchor="t">
            <a:spAutoFit/>
          </a:bodyPr>
          <a:lstStyle/>
          <a:p>
            <a:pPr algn="l">
              <a:spcBef>
                <a:spcPts val="0"/>
              </a:spcBef>
              <a:spcAft>
                <a:spcPts val="0"/>
              </a:spcAft>
            </a:pPr>
            <a:r>
              <a:rPr sz="980" b="0" i="0">
                <a:solidFill>
                  <a:srgbClr val="9FB3C8"/>
                </a:solidFill>
                <a:latin typeface="Segoe UI"/>
              </a:rPr>
              <a:t>Metadata only — no packet payload retained</a:t>
            </a:r>
          </a:p>
        </p:txBody>
      </p:sp>
      <p:sp>
        <p:nvSpPr>
          <p:cNvPr id="28" name="TextBox 27"/>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29" name="Picture 28" descr="sc_fox_white.png"/>
          <p:cNvPicPr>
            <a:picLocks noChangeAspect="1"/>
          </p:cNvPicPr>
          <p:nvPr/>
        </p:nvPicPr>
        <p:blipFill>
          <a:blip r:embed="rId4"/>
          <a:stretch>
            <a:fillRect/>
          </a:stretch>
        </p:blipFill>
        <p:spPr>
          <a:xfrm>
            <a:off x="7571231" y="6355080"/>
            <a:ext cx="237744" cy="220226"/>
          </a:xfrm>
          <a:prstGeom prst="rect">
            <a:avLst/>
          </a:prstGeom>
        </p:spPr>
      </p:pic>
      <p:sp>
        <p:nvSpPr>
          <p:cNvPr id="30" name="TextBox 29"/>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31" name="TextBox 30"/>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PROOF</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Organisations that run on Uila</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A selection of publicly referenced customers across government, finance, healthcare, legal, education and service providers</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74519"/>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874519"/>
            <a:ext cx="50292" cy="786384"/>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49808" y="20208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Harris County</a:t>
            </a:r>
          </a:p>
        </p:txBody>
      </p:sp>
      <p:sp>
        <p:nvSpPr>
          <p:cNvPr id="11" name="TextBox 10"/>
          <p:cNvSpPr txBox="1"/>
          <p:nvPr/>
        </p:nvSpPr>
        <p:spPr>
          <a:xfrm>
            <a:off x="749808" y="24048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US county government</a:t>
            </a:r>
          </a:p>
        </p:txBody>
      </p:sp>
      <p:sp>
        <p:nvSpPr>
          <p:cNvPr id="12" name="Rounded Rectangle 11"/>
          <p:cNvSpPr/>
          <p:nvPr/>
        </p:nvSpPr>
        <p:spPr>
          <a:xfrm>
            <a:off x="2807208" y="1874519"/>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2807208" y="1874519"/>
            <a:ext cx="50292" cy="786384"/>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990088" y="20208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City of Sioux Falls</a:t>
            </a:r>
          </a:p>
        </p:txBody>
      </p:sp>
      <p:sp>
        <p:nvSpPr>
          <p:cNvPr id="15" name="TextBox 14"/>
          <p:cNvSpPr txBox="1"/>
          <p:nvPr/>
        </p:nvSpPr>
        <p:spPr>
          <a:xfrm>
            <a:off x="2990088" y="24048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Municipal government</a:t>
            </a:r>
          </a:p>
        </p:txBody>
      </p:sp>
      <p:sp>
        <p:nvSpPr>
          <p:cNvPr id="16" name="Rounded Rectangle 15"/>
          <p:cNvSpPr/>
          <p:nvPr/>
        </p:nvSpPr>
        <p:spPr>
          <a:xfrm>
            <a:off x="5047488" y="1874519"/>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047488" y="1874519"/>
            <a:ext cx="50292" cy="786384"/>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230368" y="20208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Baron Capital</a:t>
            </a:r>
          </a:p>
        </p:txBody>
      </p:sp>
      <p:sp>
        <p:nvSpPr>
          <p:cNvPr id="19" name="TextBox 18"/>
          <p:cNvSpPr txBox="1"/>
          <p:nvPr/>
        </p:nvSpPr>
        <p:spPr>
          <a:xfrm>
            <a:off x="5230368" y="24048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Investment management</a:t>
            </a:r>
          </a:p>
        </p:txBody>
      </p:sp>
      <p:sp>
        <p:nvSpPr>
          <p:cNvPr id="20" name="Rounded Rectangle 19"/>
          <p:cNvSpPr/>
          <p:nvPr/>
        </p:nvSpPr>
        <p:spPr>
          <a:xfrm>
            <a:off x="7287768" y="1874519"/>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7287768" y="1874519"/>
            <a:ext cx="50292" cy="786384"/>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70648" y="20208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First Tech Federal Credit Union</a:t>
            </a:r>
          </a:p>
        </p:txBody>
      </p:sp>
      <p:sp>
        <p:nvSpPr>
          <p:cNvPr id="23" name="TextBox 22"/>
          <p:cNvSpPr txBox="1"/>
          <p:nvPr/>
        </p:nvSpPr>
        <p:spPr>
          <a:xfrm>
            <a:off x="7470648" y="24048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Financial services</a:t>
            </a:r>
          </a:p>
        </p:txBody>
      </p:sp>
      <p:sp>
        <p:nvSpPr>
          <p:cNvPr id="24" name="Rounded Rectangle 23"/>
          <p:cNvSpPr/>
          <p:nvPr/>
        </p:nvSpPr>
        <p:spPr>
          <a:xfrm>
            <a:off x="9528048" y="1874519"/>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9528048" y="1874519"/>
            <a:ext cx="50292" cy="786384"/>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9710928" y="20208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Migdal Group</a:t>
            </a:r>
          </a:p>
        </p:txBody>
      </p:sp>
      <p:sp>
        <p:nvSpPr>
          <p:cNvPr id="27" name="TextBox 26"/>
          <p:cNvSpPr txBox="1"/>
          <p:nvPr/>
        </p:nvSpPr>
        <p:spPr>
          <a:xfrm>
            <a:off x="9710928" y="24048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Insurance &amp; finance</a:t>
            </a:r>
          </a:p>
        </p:txBody>
      </p:sp>
      <p:sp>
        <p:nvSpPr>
          <p:cNvPr id="28" name="Rounded Rectangle 27"/>
          <p:cNvSpPr/>
          <p:nvPr/>
        </p:nvSpPr>
        <p:spPr>
          <a:xfrm>
            <a:off x="566928" y="27889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2788920"/>
            <a:ext cx="50292" cy="786384"/>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29352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Quarles &amp; Brady LLP</a:t>
            </a:r>
          </a:p>
        </p:txBody>
      </p:sp>
      <p:sp>
        <p:nvSpPr>
          <p:cNvPr id="31" name="TextBox 30"/>
          <p:cNvSpPr txBox="1"/>
          <p:nvPr/>
        </p:nvSpPr>
        <p:spPr>
          <a:xfrm>
            <a:off x="749808" y="33192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Legal services</a:t>
            </a:r>
          </a:p>
        </p:txBody>
      </p:sp>
      <p:sp>
        <p:nvSpPr>
          <p:cNvPr id="32" name="Rounded Rectangle 31"/>
          <p:cNvSpPr/>
          <p:nvPr/>
        </p:nvSpPr>
        <p:spPr>
          <a:xfrm>
            <a:off x="2807208" y="27889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2807208" y="2788920"/>
            <a:ext cx="50292" cy="786384"/>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990088" y="29352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The Myers-Briggs Company</a:t>
            </a:r>
          </a:p>
        </p:txBody>
      </p:sp>
      <p:sp>
        <p:nvSpPr>
          <p:cNvPr id="35" name="TextBox 34"/>
          <p:cNvSpPr txBox="1"/>
          <p:nvPr/>
        </p:nvSpPr>
        <p:spPr>
          <a:xfrm>
            <a:off x="2990088" y="33192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Assessment &amp; publishing</a:t>
            </a:r>
          </a:p>
        </p:txBody>
      </p:sp>
      <p:sp>
        <p:nvSpPr>
          <p:cNvPr id="36" name="Rounded Rectangle 35"/>
          <p:cNvSpPr/>
          <p:nvPr/>
        </p:nvSpPr>
        <p:spPr>
          <a:xfrm>
            <a:off x="5047488" y="27889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047488" y="2788920"/>
            <a:ext cx="50292" cy="786384"/>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230368" y="29352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GDS</a:t>
            </a:r>
          </a:p>
        </p:txBody>
      </p:sp>
      <p:sp>
        <p:nvSpPr>
          <p:cNvPr id="39" name="TextBox 38"/>
          <p:cNvSpPr txBox="1"/>
          <p:nvPr/>
        </p:nvSpPr>
        <p:spPr>
          <a:xfrm>
            <a:off x="5230368" y="33192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Data centre service provider</a:t>
            </a:r>
          </a:p>
        </p:txBody>
      </p:sp>
      <p:sp>
        <p:nvSpPr>
          <p:cNvPr id="40" name="Rounded Rectangle 39"/>
          <p:cNvSpPr/>
          <p:nvPr/>
        </p:nvSpPr>
        <p:spPr>
          <a:xfrm>
            <a:off x="7287768" y="27889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7287768" y="2788920"/>
            <a:ext cx="50292" cy="786384"/>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470648" y="29352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Lake Emergency Medical Services</a:t>
            </a:r>
          </a:p>
        </p:txBody>
      </p:sp>
      <p:sp>
        <p:nvSpPr>
          <p:cNvPr id="43" name="TextBox 42"/>
          <p:cNvSpPr txBox="1"/>
          <p:nvPr/>
        </p:nvSpPr>
        <p:spPr>
          <a:xfrm>
            <a:off x="7470648" y="33192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Healthcare / emergency</a:t>
            </a:r>
          </a:p>
        </p:txBody>
      </p:sp>
      <p:sp>
        <p:nvSpPr>
          <p:cNvPr id="44" name="Rounded Rectangle 43"/>
          <p:cNvSpPr/>
          <p:nvPr/>
        </p:nvSpPr>
        <p:spPr>
          <a:xfrm>
            <a:off x="9528048" y="27889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9528048" y="2788920"/>
            <a:ext cx="50292" cy="786384"/>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9710928" y="29352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Bay Area Community Health</a:t>
            </a:r>
          </a:p>
        </p:txBody>
      </p:sp>
      <p:sp>
        <p:nvSpPr>
          <p:cNvPr id="47" name="TextBox 46"/>
          <p:cNvSpPr txBox="1"/>
          <p:nvPr/>
        </p:nvSpPr>
        <p:spPr>
          <a:xfrm>
            <a:off x="9710928" y="33192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Healthcare</a:t>
            </a:r>
          </a:p>
        </p:txBody>
      </p:sp>
      <p:sp>
        <p:nvSpPr>
          <p:cNvPr id="48" name="Rounded Rectangle 47"/>
          <p:cNvSpPr/>
          <p:nvPr/>
        </p:nvSpPr>
        <p:spPr>
          <a:xfrm>
            <a:off x="566928" y="37033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3703320"/>
            <a:ext cx="50292" cy="786384"/>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49808" y="38496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Wurth Industry</a:t>
            </a:r>
          </a:p>
        </p:txBody>
      </p:sp>
      <p:sp>
        <p:nvSpPr>
          <p:cNvPr id="51" name="TextBox 50"/>
          <p:cNvSpPr txBox="1"/>
          <p:nvPr/>
        </p:nvSpPr>
        <p:spPr>
          <a:xfrm>
            <a:off x="749808" y="42336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Industrial distribution</a:t>
            </a:r>
          </a:p>
        </p:txBody>
      </p:sp>
      <p:sp>
        <p:nvSpPr>
          <p:cNvPr id="52" name="Rounded Rectangle 51"/>
          <p:cNvSpPr/>
          <p:nvPr/>
        </p:nvSpPr>
        <p:spPr>
          <a:xfrm>
            <a:off x="2807208" y="37033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807208" y="3703320"/>
            <a:ext cx="50292" cy="786384"/>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990088" y="38496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Security Central</a:t>
            </a:r>
          </a:p>
        </p:txBody>
      </p:sp>
      <p:sp>
        <p:nvSpPr>
          <p:cNvPr id="55" name="TextBox 54"/>
          <p:cNvSpPr txBox="1"/>
          <p:nvPr/>
        </p:nvSpPr>
        <p:spPr>
          <a:xfrm>
            <a:off x="2990088" y="42336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Monitoring services</a:t>
            </a:r>
          </a:p>
        </p:txBody>
      </p:sp>
      <p:sp>
        <p:nvSpPr>
          <p:cNvPr id="56" name="Rounded Rectangle 55"/>
          <p:cNvSpPr/>
          <p:nvPr/>
        </p:nvSpPr>
        <p:spPr>
          <a:xfrm>
            <a:off x="5047488" y="37033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047488" y="3703320"/>
            <a:ext cx="50292" cy="786384"/>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230368" y="38496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BYU Hawaii</a:t>
            </a:r>
          </a:p>
        </p:txBody>
      </p:sp>
      <p:sp>
        <p:nvSpPr>
          <p:cNvPr id="59" name="TextBox 58"/>
          <p:cNvSpPr txBox="1"/>
          <p:nvPr/>
        </p:nvSpPr>
        <p:spPr>
          <a:xfrm>
            <a:off x="5230368" y="42336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Higher education</a:t>
            </a:r>
          </a:p>
        </p:txBody>
      </p:sp>
      <p:sp>
        <p:nvSpPr>
          <p:cNvPr id="60" name="Rounded Rectangle 59"/>
          <p:cNvSpPr/>
          <p:nvPr/>
        </p:nvSpPr>
        <p:spPr>
          <a:xfrm>
            <a:off x="7287768" y="37033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287768" y="3703320"/>
            <a:ext cx="50292" cy="786384"/>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70648" y="38496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Boston Architectural College</a:t>
            </a:r>
          </a:p>
        </p:txBody>
      </p:sp>
      <p:sp>
        <p:nvSpPr>
          <p:cNvPr id="63" name="TextBox 62"/>
          <p:cNvSpPr txBox="1"/>
          <p:nvPr/>
        </p:nvSpPr>
        <p:spPr>
          <a:xfrm>
            <a:off x="7470648" y="42336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Higher education</a:t>
            </a:r>
          </a:p>
        </p:txBody>
      </p:sp>
      <p:sp>
        <p:nvSpPr>
          <p:cNvPr id="64" name="Rounded Rectangle 63"/>
          <p:cNvSpPr/>
          <p:nvPr/>
        </p:nvSpPr>
        <p:spPr>
          <a:xfrm>
            <a:off x="9528048" y="3703320"/>
            <a:ext cx="2084831" cy="786384"/>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9528048" y="3703320"/>
            <a:ext cx="50292" cy="786384"/>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710928" y="3849624"/>
            <a:ext cx="1828800" cy="384048"/>
          </a:xfrm>
          <a:prstGeom prst="rect">
            <a:avLst/>
          </a:prstGeom>
          <a:noFill/>
        </p:spPr>
        <p:txBody>
          <a:bodyPr wrap="square" lIns="0" rIns="0" tIns="0" bIns="0" anchor="t">
            <a:spAutoFit/>
          </a:bodyPr>
          <a:lstStyle/>
          <a:p>
            <a:pPr algn="l">
              <a:lnSpc>
                <a:spcPct val="105000"/>
              </a:lnSpc>
              <a:spcBef>
                <a:spcPts val="0"/>
              </a:spcBef>
              <a:spcAft>
                <a:spcPts val="0"/>
              </a:spcAft>
            </a:pPr>
            <a:r>
              <a:rPr sz="1050" b="1" i="0">
                <a:solidFill>
                  <a:srgbClr val="FFFFFF"/>
                </a:solidFill>
                <a:latin typeface="Segoe UI"/>
              </a:rPr>
              <a:t>Netcor (German insurer)</a:t>
            </a:r>
          </a:p>
        </p:txBody>
      </p:sp>
      <p:sp>
        <p:nvSpPr>
          <p:cNvPr id="67" name="TextBox 66"/>
          <p:cNvSpPr txBox="1"/>
          <p:nvPr/>
        </p:nvSpPr>
        <p:spPr>
          <a:xfrm>
            <a:off x="9710928" y="4233672"/>
            <a:ext cx="1828800" cy="228600"/>
          </a:xfrm>
          <a:prstGeom prst="rect">
            <a:avLst/>
          </a:prstGeom>
          <a:noFill/>
        </p:spPr>
        <p:txBody>
          <a:bodyPr wrap="square" lIns="0" rIns="0" tIns="0" bIns="0" anchor="t">
            <a:spAutoFit/>
          </a:bodyPr>
          <a:lstStyle/>
          <a:p>
            <a:pPr algn="l">
              <a:spcBef>
                <a:spcPts val="0"/>
              </a:spcBef>
              <a:spcAft>
                <a:spcPts val="0"/>
              </a:spcAft>
            </a:pPr>
            <a:r>
              <a:rPr sz="850" b="0" i="0">
                <a:solidFill>
                  <a:srgbClr val="9FB3C8"/>
                </a:solidFill>
                <a:latin typeface="Segoe UI"/>
              </a:rPr>
              <a:t>MSP / insurance</a:t>
            </a:r>
          </a:p>
        </p:txBody>
      </p:sp>
      <p:sp>
        <p:nvSpPr>
          <p:cNvPr id="68" name="TextBox 67"/>
          <p:cNvSpPr txBox="1"/>
          <p:nvPr/>
        </p:nvSpPr>
        <p:spPr>
          <a:xfrm>
            <a:off x="566928" y="4800600"/>
            <a:ext cx="11064240" cy="274320"/>
          </a:xfrm>
          <a:prstGeom prst="rect">
            <a:avLst/>
          </a:prstGeom>
          <a:noFill/>
        </p:spPr>
        <p:txBody>
          <a:bodyPr wrap="square" lIns="0" rIns="0" tIns="0" bIns="0" anchor="t">
            <a:spAutoFit/>
          </a:bodyPr>
          <a:lstStyle/>
          <a:p>
            <a:pPr algn="l">
              <a:spcBef>
                <a:spcPts val="0"/>
              </a:spcBef>
              <a:spcAft>
                <a:spcPts val="0"/>
              </a:spcAft>
            </a:pPr>
            <a:r>
              <a:rPr sz="1050" b="0" i="0">
                <a:solidFill>
                  <a:srgbClr val="9FB3C8"/>
                </a:solidFill>
                <a:latin typeface="Segoe UI"/>
              </a:rPr>
              <a:t>Also: a US multinational telecommunications R&amp;D division, an APAC government industrial ministry, and a global wine producer.</a:t>
            </a:r>
          </a:p>
        </p:txBody>
      </p:sp>
      <p:sp>
        <p:nvSpPr>
          <p:cNvPr id="69" name="Rounded Rectangle 68"/>
          <p:cNvSpPr/>
          <p:nvPr/>
        </p:nvSpPr>
        <p:spPr>
          <a:xfrm>
            <a:off x="566928" y="5230368"/>
            <a:ext cx="11064240" cy="960120"/>
          </a:xfrm>
          <a:prstGeom prst="roundRect">
            <a:avLst>
              <a:gd name="adj" fmla="val 10000"/>
            </a:avLst>
          </a:prstGeom>
          <a:solidFill>
            <a:srgbClr val="102840"/>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868680" y="5376672"/>
            <a:ext cx="10424160" cy="411480"/>
          </a:xfrm>
          <a:prstGeom prst="rect">
            <a:avLst/>
          </a:prstGeom>
          <a:noFill/>
        </p:spPr>
        <p:txBody>
          <a:bodyPr wrap="square" lIns="0" rIns="0" tIns="0" bIns="0" anchor="t">
            <a:spAutoFit/>
          </a:bodyPr>
          <a:lstStyle/>
          <a:p>
            <a:pPr algn="l">
              <a:lnSpc>
                <a:spcPct val="120000"/>
              </a:lnSpc>
              <a:spcBef>
                <a:spcPts val="0"/>
              </a:spcBef>
              <a:spcAft>
                <a:spcPts val="0"/>
              </a:spcAft>
            </a:pPr>
            <a:r>
              <a:rPr sz="1250" b="1" i="0">
                <a:solidFill>
                  <a:srgbClr val="FFFFFF"/>
                </a:solidFill>
                <a:latin typeface="Segoe UI"/>
              </a:rPr>
              <a:t>“We have been able to solve all the complaints that have been directed towards my team for infrastructure-driven application complaints.”</a:t>
            </a:r>
          </a:p>
        </p:txBody>
      </p:sp>
      <p:sp>
        <p:nvSpPr>
          <p:cNvPr id="71" name="TextBox 70"/>
          <p:cNvSpPr txBox="1"/>
          <p:nvPr/>
        </p:nvSpPr>
        <p:spPr>
          <a:xfrm>
            <a:off x="868680" y="5870448"/>
            <a:ext cx="10424160" cy="274320"/>
          </a:xfrm>
          <a:prstGeom prst="rect">
            <a:avLst/>
          </a:prstGeom>
          <a:noFill/>
        </p:spPr>
        <p:txBody>
          <a:bodyPr wrap="square" lIns="0" rIns="0" tIns="0" bIns="0" anchor="t">
            <a:spAutoFit/>
          </a:bodyPr>
          <a:lstStyle/>
          <a:p>
            <a:pPr algn="l">
              <a:spcBef>
                <a:spcPts val="0"/>
              </a:spcBef>
              <a:spcAft>
                <a:spcPts val="0"/>
              </a:spcAft>
            </a:pPr>
            <a:r>
              <a:rPr sz="1050" b="0" i="0">
                <a:solidFill>
                  <a:srgbClr val="29A8E0"/>
                </a:solidFill>
                <a:latin typeface="Segoe UI"/>
              </a:rPr>
              <a:t>Mark Martinez — IT Director, Harris County</a:t>
            </a:r>
          </a:p>
        </p:txBody>
      </p:sp>
      <p:sp>
        <p:nvSpPr>
          <p:cNvPr id="72" name="TextBox 71"/>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73" name="Picture 72"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74" name="TextBox 73"/>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75" name="TextBox 74"/>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PROOF</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In their own words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Published customer testimonials and review-site feedback</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783080"/>
            <a:ext cx="5285232" cy="1371600"/>
          </a:xfrm>
          <a:prstGeom prst="roundRect">
            <a:avLst>
              <a:gd name="adj" fmla="val 8000"/>
            </a:avLst>
          </a:prstGeom>
          <a:solidFill>
            <a:srgbClr val="0E2338"/>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783080"/>
            <a:ext cx="50292" cy="137160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95528" y="1938528"/>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“Uila's ability for virtual environment visibility is something I have not seen in any other product.”</a:t>
            </a:r>
          </a:p>
        </p:txBody>
      </p:sp>
      <p:sp>
        <p:nvSpPr>
          <p:cNvPr id="11" name="TextBox 10"/>
          <p:cNvSpPr txBox="1"/>
          <p:nvPr/>
        </p:nvSpPr>
        <p:spPr>
          <a:xfrm>
            <a:off x="795528" y="2825496"/>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29A8E0"/>
                </a:solidFill>
                <a:latin typeface="Segoe UI"/>
              </a:rPr>
              <a:t>Henry Mayorga — CSO &amp; VP of Infrastructure, Baron Capital</a:t>
            </a:r>
          </a:p>
        </p:txBody>
      </p:sp>
      <p:sp>
        <p:nvSpPr>
          <p:cNvPr id="12" name="Rounded Rectangle 11"/>
          <p:cNvSpPr/>
          <p:nvPr/>
        </p:nvSpPr>
        <p:spPr>
          <a:xfrm>
            <a:off x="6144768" y="1783080"/>
            <a:ext cx="5285232" cy="1371600"/>
          </a:xfrm>
          <a:prstGeom prst="roundRect">
            <a:avLst>
              <a:gd name="adj" fmla="val 8000"/>
            </a:avLst>
          </a:prstGeom>
          <a:solidFill>
            <a:srgbClr val="0E2338"/>
          </a:solidFill>
          <a:ln w="16510">
            <a:solidFill>
              <a:srgbClr val="2E6DB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6144768" y="1783080"/>
            <a:ext cx="50292" cy="1371600"/>
          </a:xfrm>
          <a:prstGeom prst="rect">
            <a:avLst/>
          </a:prstGeom>
          <a:solidFill>
            <a:srgbClr val="2E6DB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373368" y="1938528"/>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“We were able to trace back all the conversation flows, and identify problems that we didn't even know existed in our environment that was dragging us down.”</a:t>
            </a:r>
          </a:p>
        </p:txBody>
      </p:sp>
      <p:sp>
        <p:nvSpPr>
          <p:cNvPr id="15" name="TextBox 14"/>
          <p:cNvSpPr txBox="1"/>
          <p:nvPr/>
        </p:nvSpPr>
        <p:spPr>
          <a:xfrm>
            <a:off x="6373368" y="2825496"/>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2E6DB4"/>
                </a:solidFill>
                <a:latin typeface="Segoe UI"/>
              </a:rPr>
              <a:t>Brandon Morris — Lead System Administrator, City of Sioux Falls</a:t>
            </a:r>
          </a:p>
        </p:txBody>
      </p:sp>
      <p:sp>
        <p:nvSpPr>
          <p:cNvPr id="16" name="Rounded Rectangle 15"/>
          <p:cNvSpPr/>
          <p:nvPr/>
        </p:nvSpPr>
        <p:spPr>
          <a:xfrm>
            <a:off x="566928" y="3355848"/>
            <a:ext cx="5285232" cy="1371600"/>
          </a:xfrm>
          <a:prstGeom prst="roundRect">
            <a:avLst>
              <a:gd name="adj" fmla="val 8000"/>
            </a:avLst>
          </a:prstGeom>
          <a:solidFill>
            <a:srgbClr val="0E2338"/>
          </a:solidFill>
          <a:ln w="1651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355848"/>
            <a:ext cx="50292" cy="1371600"/>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95528" y="3511296"/>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“In 1 second we were able to tell the Application guys that there is nothing wrong with the Infrastructure… I was able to tell them which server, which port had the issue.”</a:t>
            </a:r>
          </a:p>
        </p:txBody>
      </p:sp>
      <p:sp>
        <p:nvSpPr>
          <p:cNvPr id="19" name="TextBox 18"/>
          <p:cNvSpPr txBox="1"/>
          <p:nvPr/>
        </p:nvSpPr>
        <p:spPr>
          <a:xfrm>
            <a:off x="795528" y="4398264"/>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19C3C9"/>
                </a:solidFill>
                <a:latin typeface="Segoe UI"/>
              </a:rPr>
              <a:t>Snir Hoffman — Migdal Group</a:t>
            </a:r>
          </a:p>
        </p:txBody>
      </p:sp>
      <p:sp>
        <p:nvSpPr>
          <p:cNvPr id="20" name="Rounded Rectangle 19"/>
          <p:cNvSpPr/>
          <p:nvPr/>
        </p:nvSpPr>
        <p:spPr>
          <a:xfrm>
            <a:off x="6144768" y="3355848"/>
            <a:ext cx="5285232" cy="1371600"/>
          </a:xfrm>
          <a:prstGeom prst="roundRect">
            <a:avLst>
              <a:gd name="adj" fmla="val 8000"/>
            </a:avLst>
          </a:prstGeom>
          <a:solidFill>
            <a:srgbClr val="0E2338"/>
          </a:solidFill>
          <a:ln w="1651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144768" y="3355848"/>
            <a:ext cx="50292" cy="1371600"/>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73368" y="3511296"/>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“We can take proactive steps using Uila to mitigate issues, whereas before we just had to wait for that magical call.”</a:t>
            </a:r>
          </a:p>
        </p:txBody>
      </p:sp>
      <p:sp>
        <p:nvSpPr>
          <p:cNvPr id="23" name="TextBox 22"/>
          <p:cNvSpPr txBox="1"/>
          <p:nvPr/>
        </p:nvSpPr>
        <p:spPr>
          <a:xfrm>
            <a:off x="6373368" y="4398264"/>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3DD27E"/>
                </a:solidFill>
                <a:latin typeface="Segoe UI"/>
              </a:rPr>
              <a:t>Art Piwcio — Director of Infrastructure &amp; Applications, Security Central</a:t>
            </a:r>
          </a:p>
        </p:txBody>
      </p:sp>
      <p:sp>
        <p:nvSpPr>
          <p:cNvPr id="24" name="Rounded Rectangle 23"/>
          <p:cNvSpPr/>
          <p:nvPr/>
        </p:nvSpPr>
        <p:spPr>
          <a:xfrm>
            <a:off x="566928" y="4928616"/>
            <a:ext cx="5285232" cy="1371600"/>
          </a:xfrm>
          <a:prstGeom prst="roundRect">
            <a:avLst>
              <a:gd name="adj" fmla="val 8000"/>
            </a:avLst>
          </a:prstGeom>
          <a:solidFill>
            <a:srgbClr val="0E2338"/>
          </a:solidFill>
          <a:ln w="1651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928616"/>
            <a:ext cx="50292" cy="1371600"/>
          </a:xfrm>
          <a:prstGeom prst="rect">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95528" y="5084064"/>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“Uila went from being a need, to a pilot, to a critical piece of our virtualised infrastructure in a matter of weeks.”</a:t>
            </a:r>
          </a:p>
        </p:txBody>
      </p:sp>
      <p:sp>
        <p:nvSpPr>
          <p:cNvPr id="27" name="TextBox 26"/>
          <p:cNvSpPr txBox="1"/>
          <p:nvPr/>
        </p:nvSpPr>
        <p:spPr>
          <a:xfrm>
            <a:off x="795528" y="5971031"/>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F5A623"/>
                </a:solidFill>
                <a:latin typeface="Segoe UI"/>
              </a:rPr>
              <a:t>Jim Root — CIO, Lake Emergency Medical Services</a:t>
            </a:r>
          </a:p>
        </p:txBody>
      </p:sp>
      <p:sp>
        <p:nvSpPr>
          <p:cNvPr id="28" name="Rounded Rectangle 27"/>
          <p:cNvSpPr/>
          <p:nvPr/>
        </p:nvSpPr>
        <p:spPr>
          <a:xfrm>
            <a:off x="6144768" y="4928616"/>
            <a:ext cx="5285232" cy="1371600"/>
          </a:xfrm>
          <a:prstGeom prst="roundRect">
            <a:avLst>
              <a:gd name="adj" fmla="val 8000"/>
            </a:avLst>
          </a:prstGeom>
          <a:solidFill>
            <a:srgbClr val="0E2338"/>
          </a:solidFill>
          <a:ln w="16510">
            <a:solidFill>
              <a:srgbClr val="E8544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6144768" y="4928616"/>
            <a:ext cx="50292" cy="1371600"/>
          </a:xfrm>
          <a:prstGeom prst="rect">
            <a:avLst/>
          </a:prstGeom>
          <a:solidFill>
            <a:srgbClr val="E854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373368" y="5084064"/>
            <a:ext cx="4846320" cy="777240"/>
          </a:xfrm>
          <a:prstGeom prst="rect">
            <a:avLst/>
          </a:prstGeom>
          <a:noFill/>
        </p:spPr>
        <p:txBody>
          <a:bodyPr wrap="square" lIns="0" rIns="0" tIns="0" bIns="0" anchor="t">
            <a:spAutoFit/>
          </a:bodyPr>
          <a:lstStyle/>
          <a:p>
            <a:pPr algn="l">
              <a:lnSpc>
                <a:spcPct val="122000"/>
              </a:lnSpc>
              <a:spcBef>
                <a:spcPts val="0"/>
              </a:spcBef>
              <a:spcAft>
                <a:spcPts val="0"/>
              </a:spcAft>
            </a:pPr>
            <a:r>
              <a:rPr sz="1100" b="0" i="0">
                <a:solidFill>
                  <a:srgbClr val="FFFFFF"/>
                </a:solidFill>
                <a:latin typeface="Segoe UI"/>
              </a:rPr>
              <a:t>“Very high-end monitoring system with a very cheap price comparing to existing products in the market.”</a:t>
            </a:r>
          </a:p>
        </p:txBody>
      </p:sp>
      <p:sp>
        <p:nvSpPr>
          <p:cNvPr id="31" name="TextBox 30"/>
          <p:cNvSpPr txBox="1"/>
          <p:nvPr/>
        </p:nvSpPr>
        <p:spPr>
          <a:xfrm>
            <a:off x="6373368" y="5971031"/>
            <a:ext cx="4846320" cy="274320"/>
          </a:xfrm>
          <a:prstGeom prst="rect">
            <a:avLst/>
          </a:prstGeom>
          <a:noFill/>
        </p:spPr>
        <p:txBody>
          <a:bodyPr wrap="square" lIns="0" rIns="0" tIns="0" bIns="0" anchor="t">
            <a:spAutoFit/>
          </a:bodyPr>
          <a:lstStyle/>
          <a:p>
            <a:pPr algn="l">
              <a:spcBef>
                <a:spcPts val="0"/>
              </a:spcBef>
              <a:spcAft>
                <a:spcPts val="0"/>
              </a:spcAft>
            </a:pPr>
            <a:r>
              <a:rPr sz="950" b="1" i="0">
                <a:solidFill>
                  <a:srgbClr val="E8544E"/>
                </a:solidFill>
                <a:latin typeface="Segoe UI"/>
              </a:rPr>
              <a:t>ShuChung Chang — Director of IT, Bay Area Community Health</a:t>
            </a:r>
          </a:p>
        </p:txBody>
      </p:sp>
      <p:sp>
        <p:nvSpPr>
          <p:cNvPr id="32" name="TextBox 31"/>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33" name="Picture 32"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34" name="TextBox 33"/>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35" name="TextBox 34"/>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FIT</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Who uses it, and for what</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Industry-aligned use cases and the roles that live in the console every day</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TextBox 7"/>
          <p:cNvSpPr txBox="1"/>
          <p:nvPr/>
        </p:nvSpPr>
        <p:spPr>
          <a:xfrm>
            <a:off x="566928" y="1783080"/>
            <a:ext cx="5394960" cy="274320"/>
          </a:xfrm>
          <a:prstGeom prst="rect">
            <a:avLst/>
          </a:prstGeom>
          <a:noFill/>
        </p:spPr>
        <p:txBody>
          <a:bodyPr wrap="square" lIns="0" rIns="0" tIns="0" bIns="0" anchor="t">
            <a:spAutoFit/>
          </a:bodyPr>
          <a:lstStyle/>
          <a:p>
            <a:pPr algn="l">
              <a:spcBef>
                <a:spcPts val="0"/>
              </a:spcBef>
              <a:spcAft>
                <a:spcPts val="0"/>
              </a:spcAft>
            </a:pPr>
            <a:r>
              <a:rPr sz="1100" b="1" i="0">
                <a:solidFill>
                  <a:srgbClr val="29A8E0"/>
                </a:solidFill>
                <a:latin typeface="Segoe UI"/>
              </a:rPr>
              <a:t>BY INDUSTRY</a:t>
            </a:r>
          </a:p>
        </p:txBody>
      </p:sp>
      <p:sp>
        <p:nvSpPr>
          <p:cNvPr id="9" name="Rounded Rectangle 8"/>
          <p:cNvSpPr/>
          <p:nvPr/>
        </p:nvSpPr>
        <p:spPr>
          <a:xfrm>
            <a:off x="566928" y="2148840"/>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04672" y="2240280"/>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Finance</a:t>
            </a:r>
          </a:p>
        </p:txBody>
      </p:sp>
      <p:sp>
        <p:nvSpPr>
          <p:cNvPr id="11" name="TextBox 10"/>
          <p:cNvSpPr txBox="1"/>
          <p:nvPr/>
        </p:nvSpPr>
        <p:spPr>
          <a:xfrm>
            <a:off x="2697480" y="2258568"/>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Trading latency, branch experience, regulated change control</a:t>
            </a:r>
          </a:p>
        </p:txBody>
      </p:sp>
      <p:sp>
        <p:nvSpPr>
          <p:cNvPr id="12" name="Rounded Rectangle 11"/>
          <p:cNvSpPr/>
          <p:nvPr/>
        </p:nvSpPr>
        <p:spPr>
          <a:xfrm>
            <a:off x="566928" y="2862072"/>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04672" y="2953512"/>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Healthcare</a:t>
            </a:r>
          </a:p>
        </p:txBody>
      </p:sp>
      <p:sp>
        <p:nvSpPr>
          <p:cNvPr id="14" name="TextBox 13"/>
          <p:cNvSpPr txBox="1"/>
          <p:nvPr/>
        </p:nvSpPr>
        <p:spPr>
          <a:xfrm>
            <a:off x="2697480" y="2971800"/>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Clinical system uptime, EMR response, imaging storage paths</a:t>
            </a:r>
          </a:p>
        </p:txBody>
      </p:sp>
      <p:sp>
        <p:nvSpPr>
          <p:cNvPr id="15" name="Rounded Rectangle 14"/>
          <p:cNvSpPr/>
          <p:nvPr/>
        </p:nvSpPr>
        <p:spPr>
          <a:xfrm>
            <a:off x="566928" y="3575304"/>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04672" y="3666744"/>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Government</a:t>
            </a:r>
          </a:p>
        </p:txBody>
      </p:sp>
      <p:sp>
        <p:nvSpPr>
          <p:cNvPr id="17" name="TextBox 16"/>
          <p:cNvSpPr txBox="1"/>
          <p:nvPr/>
        </p:nvSpPr>
        <p:spPr>
          <a:xfrm>
            <a:off x="2697480" y="3685032"/>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Citizen services, sovereign deployment, cyber threat visibility</a:t>
            </a:r>
          </a:p>
        </p:txBody>
      </p:sp>
      <p:sp>
        <p:nvSpPr>
          <p:cNvPr id="18" name="Rounded Rectangle 17"/>
          <p:cNvSpPr/>
          <p:nvPr/>
        </p:nvSpPr>
        <p:spPr>
          <a:xfrm>
            <a:off x="566928" y="4288536"/>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04672" y="4379975"/>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Telecom / MSP</a:t>
            </a:r>
          </a:p>
        </p:txBody>
      </p:sp>
      <p:sp>
        <p:nvSpPr>
          <p:cNvPr id="20" name="TextBox 19"/>
          <p:cNvSpPr txBox="1"/>
          <p:nvPr/>
        </p:nvSpPr>
        <p:spPr>
          <a:xfrm>
            <a:off x="2697480" y="4398264"/>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Multi-tenant service assurance and SLA evidence</a:t>
            </a:r>
          </a:p>
        </p:txBody>
      </p:sp>
      <p:sp>
        <p:nvSpPr>
          <p:cNvPr id="21" name="Rounded Rectangle 20"/>
          <p:cNvSpPr/>
          <p:nvPr/>
        </p:nvSpPr>
        <p:spPr>
          <a:xfrm>
            <a:off x="566928" y="5001768"/>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04672" y="5093208"/>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Education</a:t>
            </a:r>
          </a:p>
        </p:txBody>
      </p:sp>
      <p:sp>
        <p:nvSpPr>
          <p:cNvPr id="23" name="TextBox 22"/>
          <p:cNvSpPr txBox="1"/>
          <p:nvPr/>
        </p:nvSpPr>
        <p:spPr>
          <a:xfrm>
            <a:off x="2697480" y="5111496"/>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Campus VDI, enrolment peaks, lab capacity</a:t>
            </a:r>
          </a:p>
        </p:txBody>
      </p:sp>
      <p:sp>
        <p:nvSpPr>
          <p:cNvPr id="24" name="Rounded Rectangle 23"/>
          <p:cNvSpPr/>
          <p:nvPr/>
        </p:nvSpPr>
        <p:spPr>
          <a:xfrm>
            <a:off x="566928" y="5715000"/>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804672" y="5806440"/>
            <a:ext cx="201168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Retail</a:t>
            </a:r>
          </a:p>
        </p:txBody>
      </p:sp>
      <p:sp>
        <p:nvSpPr>
          <p:cNvPr id="26" name="TextBox 25"/>
          <p:cNvSpPr txBox="1"/>
          <p:nvPr/>
        </p:nvSpPr>
        <p:spPr>
          <a:xfrm>
            <a:off x="2697480" y="5824728"/>
            <a:ext cx="301752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POS and e-commerce transaction performance at peak</a:t>
            </a:r>
          </a:p>
        </p:txBody>
      </p:sp>
      <p:sp>
        <p:nvSpPr>
          <p:cNvPr id="27" name="TextBox 26"/>
          <p:cNvSpPr txBox="1"/>
          <p:nvPr/>
        </p:nvSpPr>
        <p:spPr>
          <a:xfrm>
            <a:off x="6355080" y="1783080"/>
            <a:ext cx="5394960" cy="274320"/>
          </a:xfrm>
          <a:prstGeom prst="rect">
            <a:avLst/>
          </a:prstGeom>
          <a:noFill/>
        </p:spPr>
        <p:txBody>
          <a:bodyPr wrap="square" lIns="0" rIns="0" tIns="0" bIns="0" anchor="t">
            <a:spAutoFit/>
          </a:bodyPr>
          <a:lstStyle/>
          <a:p>
            <a:pPr algn="l">
              <a:spcBef>
                <a:spcPts val="0"/>
              </a:spcBef>
              <a:spcAft>
                <a:spcPts val="0"/>
              </a:spcAft>
            </a:pPr>
            <a:r>
              <a:rPr sz="1100" b="1" i="0">
                <a:solidFill>
                  <a:srgbClr val="29A8E0"/>
                </a:solidFill>
                <a:latin typeface="Segoe UI"/>
              </a:rPr>
              <a:t>BY ROLE</a:t>
            </a:r>
          </a:p>
        </p:txBody>
      </p:sp>
      <p:sp>
        <p:nvSpPr>
          <p:cNvPr id="28" name="Rounded Rectangle 27"/>
          <p:cNvSpPr/>
          <p:nvPr/>
        </p:nvSpPr>
        <p:spPr>
          <a:xfrm>
            <a:off x="6355080" y="2148840"/>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583680" y="2240280"/>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CIO</a:t>
            </a:r>
          </a:p>
        </p:txBody>
      </p:sp>
      <p:sp>
        <p:nvSpPr>
          <p:cNvPr id="30" name="TextBox 29"/>
          <p:cNvSpPr txBox="1"/>
          <p:nvPr/>
        </p:nvSpPr>
        <p:spPr>
          <a:xfrm>
            <a:off x="8778240" y="2258568"/>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Service health and spend in one report</a:t>
            </a:r>
          </a:p>
        </p:txBody>
      </p:sp>
      <p:sp>
        <p:nvSpPr>
          <p:cNvPr id="31" name="Rounded Rectangle 30"/>
          <p:cNvSpPr/>
          <p:nvPr/>
        </p:nvSpPr>
        <p:spPr>
          <a:xfrm>
            <a:off x="6355080" y="2862072"/>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583680" y="2953512"/>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IT Architect</a:t>
            </a:r>
          </a:p>
        </p:txBody>
      </p:sp>
      <p:sp>
        <p:nvSpPr>
          <p:cNvPr id="33" name="TextBox 32"/>
          <p:cNvSpPr txBox="1"/>
          <p:nvPr/>
        </p:nvSpPr>
        <p:spPr>
          <a:xfrm>
            <a:off x="8778240" y="2971800"/>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Dependency truth for migration and DR design</a:t>
            </a:r>
          </a:p>
        </p:txBody>
      </p:sp>
      <p:sp>
        <p:nvSpPr>
          <p:cNvPr id="34" name="Rounded Rectangle 33"/>
          <p:cNvSpPr/>
          <p:nvPr/>
        </p:nvSpPr>
        <p:spPr>
          <a:xfrm>
            <a:off x="6355080" y="3575304"/>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583680" y="3666744"/>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IT / Network Operations</a:t>
            </a:r>
          </a:p>
        </p:txBody>
      </p:sp>
      <p:sp>
        <p:nvSpPr>
          <p:cNvPr id="36" name="TextBox 35"/>
          <p:cNvSpPr txBox="1"/>
          <p:nvPr/>
        </p:nvSpPr>
        <p:spPr>
          <a:xfrm>
            <a:off x="8778240" y="3685032"/>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Fast triage and root cause on shift</a:t>
            </a:r>
          </a:p>
        </p:txBody>
      </p:sp>
      <p:sp>
        <p:nvSpPr>
          <p:cNvPr id="37" name="Rounded Rectangle 36"/>
          <p:cNvSpPr/>
          <p:nvPr/>
        </p:nvSpPr>
        <p:spPr>
          <a:xfrm>
            <a:off x="6355080" y="4288536"/>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583680" y="4379975"/>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Cloud Engineer</a:t>
            </a:r>
          </a:p>
        </p:txBody>
      </p:sp>
      <p:sp>
        <p:nvSpPr>
          <p:cNvPr id="39" name="TextBox 38"/>
          <p:cNvSpPr txBox="1"/>
          <p:nvPr/>
        </p:nvSpPr>
        <p:spPr>
          <a:xfrm>
            <a:off x="8778240" y="4398264"/>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Hybrid workload visibility and rightsizing</a:t>
            </a:r>
          </a:p>
        </p:txBody>
      </p:sp>
      <p:sp>
        <p:nvSpPr>
          <p:cNvPr id="40" name="Rounded Rectangle 39"/>
          <p:cNvSpPr/>
          <p:nvPr/>
        </p:nvSpPr>
        <p:spPr>
          <a:xfrm>
            <a:off x="6355080" y="5001768"/>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583680" y="5093208"/>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CSO / Security Engineer</a:t>
            </a:r>
          </a:p>
        </p:txBody>
      </p:sp>
      <p:sp>
        <p:nvSpPr>
          <p:cNvPr id="42" name="TextBox 41"/>
          <p:cNvSpPr txBox="1"/>
          <p:nvPr/>
        </p:nvSpPr>
        <p:spPr>
          <a:xfrm>
            <a:off x="8778240" y="5111496"/>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East-west anomaly and lateral movement</a:t>
            </a:r>
          </a:p>
        </p:txBody>
      </p:sp>
      <p:sp>
        <p:nvSpPr>
          <p:cNvPr id="43" name="Rounded Rectangle 42"/>
          <p:cNvSpPr/>
          <p:nvPr/>
        </p:nvSpPr>
        <p:spPr>
          <a:xfrm>
            <a:off x="6355080" y="5715000"/>
            <a:ext cx="5285232" cy="621792"/>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583680" y="5806440"/>
            <a:ext cx="228600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Desktop Engineer</a:t>
            </a:r>
          </a:p>
        </p:txBody>
      </p:sp>
      <p:sp>
        <p:nvSpPr>
          <p:cNvPr id="45" name="TextBox 44"/>
          <p:cNvSpPr txBox="1"/>
          <p:nvPr/>
        </p:nvSpPr>
        <p:spPr>
          <a:xfrm>
            <a:off x="8778240" y="5824728"/>
            <a:ext cx="2743200" cy="41148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9FB3C8"/>
                </a:solidFill>
                <a:latin typeface="Segoe UI"/>
              </a:rPr>
              <a:t>VDI and end-user experience evidence</a:t>
            </a:r>
          </a:p>
        </p:txBody>
      </p:sp>
      <p:sp>
        <p:nvSpPr>
          <p:cNvPr id="46" name="TextBox 45"/>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7" name="Picture 46"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8" name="TextBox 47"/>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9" name="TextBox 48"/>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COMPARISON</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Why uObserve™ instead of more of the same</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How the approach differs from classic APM, NPM and infrastructure monitoring</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874519"/>
            <a:ext cx="2615184" cy="3017520"/>
          </a:xfrm>
          <a:prstGeom prst="roundRect">
            <a:avLst>
              <a:gd name="adj" fmla="val 7000"/>
            </a:avLst>
          </a:prstGeom>
          <a:solidFill>
            <a:srgbClr val="0E2338"/>
          </a:solidFill>
          <a:ln w="12700">
            <a:solidFill>
              <a:srgbClr val="3A4A5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566928" y="1874519"/>
            <a:ext cx="2615184" cy="502920"/>
          </a:xfrm>
          <a:prstGeom prst="roundRect">
            <a:avLst>
              <a:gd name="adj" fmla="val 32000"/>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66928" y="2121408"/>
            <a:ext cx="2615184" cy="256032"/>
          </a:xfrm>
          <a:prstGeom prst="rect">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68096" y="2011680"/>
            <a:ext cx="2240280" cy="274320"/>
          </a:xfrm>
          <a:prstGeom prst="rect">
            <a:avLst/>
          </a:prstGeom>
          <a:noFill/>
        </p:spPr>
        <p:txBody>
          <a:bodyPr wrap="square" lIns="0" rIns="0" tIns="0" bIns="0" anchor="t">
            <a:spAutoFit/>
          </a:bodyPr>
          <a:lstStyle/>
          <a:p>
            <a:pPr algn="l">
              <a:spcBef>
                <a:spcPts val="0"/>
              </a:spcBef>
              <a:spcAft>
                <a:spcPts val="0"/>
              </a:spcAft>
            </a:pPr>
            <a:r>
              <a:rPr sz="1300" b="1" i="0">
                <a:solidFill>
                  <a:srgbClr val="FFFFFF"/>
                </a:solidFill>
                <a:latin typeface="Segoe UI"/>
              </a:rPr>
              <a:t>Classic APM</a:t>
            </a:r>
          </a:p>
        </p:txBody>
      </p:sp>
      <p:sp>
        <p:nvSpPr>
          <p:cNvPr id="12" name="Oval 11"/>
          <p:cNvSpPr/>
          <p:nvPr/>
        </p:nvSpPr>
        <p:spPr>
          <a:xfrm>
            <a:off x="795528" y="2610612"/>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33271" y="2560320"/>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Agents / code instrumentation on every app</a:t>
            </a:r>
          </a:p>
        </p:txBody>
      </p:sp>
      <p:sp>
        <p:nvSpPr>
          <p:cNvPr id="14" name="Oval 13"/>
          <p:cNvSpPr/>
          <p:nvPr/>
        </p:nvSpPr>
        <p:spPr>
          <a:xfrm>
            <a:off x="795528" y="3323844"/>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33271" y="3273552"/>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Blind to infrastructure root cause</a:t>
            </a:r>
          </a:p>
        </p:txBody>
      </p:sp>
      <p:sp>
        <p:nvSpPr>
          <p:cNvPr id="16" name="Oval 15"/>
          <p:cNvSpPr/>
          <p:nvPr/>
        </p:nvSpPr>
        <p:spPr>
          <a:xfrm>
            <a:off x="795528" y="4037075"/>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33271" y="3986783"/>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Licensing scales painfully with hosts</a:t>
            </a:r>
          </a:p>
        </p:txBody>
      </p:sp>
      <p:sp>
        <p:nvSpPr>
          <p:cNvPr id="18" name="Rounded Rectangle 17"/>
          <p:cNvSpPr/>
          <p:nvPr/>
        </p:nvSpPr>
        <p:spPr>
          <a:xfrm>
            <a:off x="3364992" y="1874519"/>
            <a:ext cx="2615184" cy="3017520"/>
          </a:xfrm>
          <a:prstGeom prst="roundRect">
            <a:avLst>
              <a:gd name="adj" fmla="val 7000"/>
            </a:avLst>
          </a:prstGeom>
          <a:solidFill>
            <a:srgbClr val="0E2338"/>
          </a:solidFill>
          <a:ln w="12700">
            <a:solidFill>
              <a:srgbClr val="3A4A5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3364992" y="1874519"/>
            <a:ext cx="2615184" cy="502920"/>
          </a:xfrm>
          <a:prstGeom prst="roundRect">
            <a:avLst>
              <a:gd name="adj" fmla="val 32000"/>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3364992" y="2121408"/>
            <a:ext cx="2615184" cy="256032"/>
          </a:xfrm>
          <a:prstGeom prst="rect">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566160" y="2011680"/>
            <a:ext cx="2240280" cy="274320"/>
          </a:xfrm>
          <a:prstGeom prst="rect">
            <a:avLst/>
          </a:prstGeom>
          <a:noFill/>
        </p:spPr>
        <p:txBody>
          <a:bodyPr wrap="square" lIns="0" rIns="0" tIns="0" bIns="0" anchor="t">
            <a:spAutoFit/>
          </a:bodyPr>
          <a:lstStyle/>
          <a:p>
            <a:pPr algn="l">
              <a:spcBef>
                <a:spcPts val="0"/>
              </a:spcBef>
              <a:spcAft>
                <a:spcPts val="0"/>
              </a:spcAft>
            </a:pPr>
            <a:r>
              <a:rPr sz="1300" b="1" i="0">
                <a:solidFill>
                  <a:srgbClr val="FFFFFF"/>
                </a:solidFill>
                <a:latin typeface="Segoe UI"/>
              </a:rPr>
              <a:t>Classic NPM / flow</a:t>
            </a:r>
          </a:p>
        </p:txBody>
      </p:sp>
      <p:sp>
        <p:nvSpPr>
          <p:cNvPr id="22" name="Oval 21"/>
          <p:cNvSpPr/>
          <p:nvPr/>
        </p:nvSpPr>
        <p:spPr>
          <a:xfrm>
            <a:off x="3593592" y="2610612"/>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3831336" y="2560320"/>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Sees north-south, misses east-west</a:t>
            </a:r>
          </a:p>
        </p:txBody>
      </p:sp>
      <p:sp>
        <p:nvSpPr>
          <p:cNvPr id="24" name="Oval 23"/>
          <p:cNvSpPr/>
          <p:nvPr/>
        </p:nvSpPr>
        <p:spPr>
          <a:xfrm>
            <a:off x="3593592" y="3323844"/>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831336" y="3273552"/>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Flow records lack application context</a:t>
            </a:r>
          </a:p>
        </p:txBody>
      </p:sp>
      <p:sp>
        <p:nvSpPr>
          <p:cNvPr id="26" name="Oval 25"/>
          <p:cNvSpPr/>
          <p:nvPr/>
        </p:nvSpPr>
        <p:spPr>
          <a:xfrm>
            <a:off x="3593592" y="4037075"/>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3831336" y="3986783"/>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No compute or storage correlation</a:t>
            </a:r>
          </a:p>
        </p:txBody>
      </p:sp>
      <p:sp>
        <p:nvSpPr>
          <p:cNvPr id="28" name="Rounded Rectangle 27"/>
          <p:cNvSpPr/>
          <p:nvPr/>
        </p:nvSpPr>
        <p:spPr>
          <a:xfrm>
            <a:off x="6163056" y="1874519"/>
            <a:ext cx="2615184" cy="3017520"/>
          </a:xfrm>
          <a:prstGeom prst="roundRect">
            <a:avLst>
              <a:gd name="adj" fmla="val 7000"/>
            </a:avLst>
          </a:prstGeom>
          <a:solidFill>
            <a:srgbClr val="0E2338"/>
          </a:solidFill>
          <a:ln w="12700">
            <a:solidFill>
              <a:srgbClr val="3A4A5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ounded Rectangle 28"/>
          <p:cNvSpPr/>
          <p:nvPr/>
        </p:nvSpPr>
        <p:spPr>
          <a:xfrm>
            <a:off x="6163056" y="1874519"/>
            <a:ext cx="2615184" cy="502920"/>
          </a:xfrm>
          <a:prstGeom prst="roundRect">
            <a:avLst>
              <a:gd name="adj" fmla="val 32000"/>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6163056" y="2121408"/>
            <a:ext cx="2615184" cy="256032"/>
          </a:xfrm>
          <a:prstGeom prst="rect">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64224" y="2011680"/>
            <a:ext cx="2240280" cy="274320"/>
          </a:xfrm>
          <a:prstGeom prst="rect">
            <a:avLst/>
          </a:prstGeom>
          <a:noFill/>
        </p:spPr>
        <p:txBody>
          <a:bodyPr wrap="square" lIns="0" rIns="0" tIns="0" bIns="0" anchor="t">
            <a:spAutoFit/>
          </a:bodyPr>
          <a:lstStyle/>
          <a:p>
            <a:pPr algn="l">
              <a:spcBef>
                <a:spcPts val="0"/>
              </a:spcBef>
              <a:spcAft>
                <a:spcPts val="0"/>
              </a:spcAft>
            </a:pPr>
            <a:r>
              <a:rPr sz="1300" b="1" i="0">
                <a:solidFill>
                  <a:srgbClr val="FFFFFF"/>
                </a:solidFill>
                <a:latin typeface="Segoe UI"/>
              </a:rPr>
              <a:t>Infra monitoring</a:t>
            </a:r>
          </a:p>
        </p:txBody>
      </p:sp>
      <p:sp>
        <p:nvSpPr>
          <p:cNvPr id="32" name="Oval 31"/>
          <p:cNvSpPr/>
          <p:nvPr/>
        </p:nvSpPr>
        <p:spPr>
          <a:xfrm>
            <a:off x="6391656" y="2610612"/>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629400" y="2560320"/>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Green dashboards while users suffer</a:t>
            </a:r>
          </a:p>
        </p:txBody>
      </p:sp>
      <p:sp>
        <p:nvSpPr>
          <p:cNvPr id="34" name="Oval 33"/>
          <p:cNvSpPr/>
          <p:nvPr/>
        </p:nvSpPr>
        <p:spPr>
          <a:xfrm>
            <a:off x="6391656" y="3323844"/>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629400" y="3273552"/>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Resource metrics with no app meaning</a:t>
            </a:r>
          </a:p>
        </p:txBody>
      </p:sp>
      <p:sp>
        <p:nvSpPr>
          <p:cNvPr id="36" name="Oval 35"/>
          <p:cNvSpPr/>
          <p:nvPr/>
        </p:nvSpPr>
        <p:spPr>
          <a:xfrm>
            <a:off x="6391656" y="4037075"/>
            <a:ext cx="73152" cy="73152"/>
          </a:xfrm>
          <a:prstGeom prst="ellipse">
            <a:avLst/>
          </a:prstGeom>
          <a:solidFill>
            <a:srgbClr val="3A4A5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629400" y="3986783"/>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9FB3C8"/>
                </a:solidFill>
                <a:latin typeface="Segoe UI"/>
              </a:rPr>
              <a:t>Separate tool per silo</a:t>
            </a:r>
          </a:p>
        </p:txBody>
      </p:sp>
      <p:sp>
        <p:nvSpPr>
          <p:cNvPr id="38" name="Rounded Rectangle 37"/>
          <p:cNvSpPr/>
          <p:nvPr/>
        </p:nvSpPr>
        <p:spPr>
          <a:xfrm>
            <a:off x="8961119" y="1874519"/>
            <a:ext cx="2615184" cy="3017520"/>
          </a:xfrm>
          <a:prstGeom prst="roundRect">
            <a:avLst>
              <a:gd name="adj" fmla="val 7000"/>
            </a:avLst>
          </a:prstGeom>
          <a:solidFill>
            <a:srgbClr val="102840"/>
          </a:solidFill>
          <a:ln w="2540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ounded Rectangle 38"/>
          <p:cNvSpPr/>
          <p:nvPr/>
        </p:nvSpPr>
        <p:spPr>
          <a:xfrm>
            <a:off x="8961119" y="1874519"/>
            <a:ext cx="2615184" cy="502920"/>
          </a:xfrm>
          <a:prstGeom prst="roundRect">
            <a:avLst>
              <a:gd name="adj" fmla="val 32000"/>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8961119" y="2121408"/>
            <a:ext cx="2615184" cy="256032"/>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9162288" y="2011680"/>
            <a:ext cx="2240280" cy="274320"/>
          </a:xfrm>
          <a:prstGeom prst="rect">
            <a:avLst/>
          </a:prstGeom>
          <a:noFill/>
        </p:spPr>
        <p:txBody>
          <a:bodyPr wrap="square" lIns="0" rIns="0" tIns="0" bIns="0" anchor="t">
            <a:spAutoFit/>
          </a:bodyPr>
          <a:lstStyle/>
          <a:p>
            <a:pPr algn="l">
              <a:spcBef>
                <a:spcPts val="0"/>
              </a:spcBef>
              <a:spcAft>
                <a:spcPts val="0"/>
              </a:spcAft>
            </a:pPr>
            <a:r>
              <a:rPr sz="1300" b="1" i="0">
                <a:solidFill>
                  <a:srgbClr val="0B1B2B"/>
                </a:solidFill>
                <a:latin typeface="Segoe UI"/>
              </a:rPr>
              <a:t>Uila uObserve™</a:t>
            </a:r>
          </a:p>
        </p:txBody>
      </p:sp>
      <p:sp>
        <p:nvSpPr>
          <p:cNvPr id="42" name="Oval 41"/>
          <p:cNvSpPr/>
          <p:nvPr/>
        </p:nvSpPr>
        <p:spPr>
          <a:xfrm>
            <a:off x="9189719" y="2610612"/>
            <a:ext cx="73152" cy="73152"/>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9427463" y="2560320"/>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CBDCEB"/>
                </a:solidFill>
                <a:latin typeface="Segoe UI"/>
              </a:rPr>
              <a:t>Agentless DPI across east-west and north-south</a:t>
            </a:r>
          </a:p>
        </p:txBody>
      </p:sp>
      <p:sp>
        <p:nvSpPr>
          <p:cNvPr id="44" name="Oval 43"/>
          <p:cNvSpPr/>
          <p:nvPr/>
        </p:nvSpPr>
        <p:spPr>
          <a:xfrm>
            <a:off x="9189719" y="3323844"/>
            <a:ext cx="73152" cy="73152"/>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9427463" y="3273552"/>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CBDCEB"/>
                </a:solidFill>
                <a:latin typeface="Segoe UI"/>
              </a:rPr>
              <a:t>Application ↔ infrastructure correlated in one engine</a:t>
            </a:r>
          </a:p>
        </p:txBody>
      </p:sp>
      <p:sp>
        <p:nvSpPr>
          <p:cNvPr id="46" name="Oval 45"/>
          <p:cNvSpPr/>
          <p:nvPr/>
        </p:nvSpPr>
        <p:spPr>
          <a:xfrm>
            <a:off x="9189719" y="4037075"/>
            <a:ext cx="73152" cy="73152"/>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427463" y="3986783"/>
            <a:ext cx="1956815" cy="713232"/>
          </a:xfrm>
          <a:prstGeom prst="rect">
            <a:avLst/>
          </a:prstGeom>
          <a:noFill/>
        </p:spPr>
        <p:txBody>
          <a:bodyPr wrap="square" lIns="0" rIns="0" tIns="0" bIns="0" anchor="t">
            <a:spAutoFit/>
          </a:bodyPr>
          <a:lstStyle/>
          <a:p>
            <a:pPr algn="l">
              <a:lnSpc>
                <a:spcPct val="115000"/>
              </a:lnSpc>
              <a:spcBef>
                <a:spcPts val="0"/>
              </a:spcBef>
              <a:spcAft>
                <a:spcPts val="0"/>
              </a:spcAft>
            </a:pPr>
            <a:r>
              <a:rPr sz="1050" b="0" i="0">
                <a:solidFill>
                  <a:srgbClr val="CBDCEB"/>
                </a:solidFill>
                <a:latin typeface="Segoe UI"/>
              </a:rPr>
              <a:t>Performance, dependency and security in one console</a:t>
            </a:r>
          </a:p>
        </p:txBody>
      </p:sp>
      <p:sp>
        <p:nvSpPr>
          <p:cNvPr id="48" name="Rounded Rectangle 47"/>
          <p:cNvSpPr/>
          <p:nvPr/>
        </p:nvSpPr>
        <p:spPr>
          <a:xfrm>
            <a:off x="566928" y="5166360"/>
            <a:ext cx="11064240" cy="1005840"/>
          </a:xfrm>
          <a:prstGeom prst="roundRect">
            <a:avLst>
              <a:gd name="adj" fmla="val 10000"/>
            </a:avLst>
          </a:prstGeom>
          <a:solidFill>
            <a:srgbClr val="102840"/>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68680" y="5330952"/>
            <a:ext cx="10515600" cy="274320"/>
          </a:xfrm>
          <a:prstGeom prst="rect">
            <a:avLst/>
          </a:prstGeom>
          <a:noFill/>
        </p:spPr>
        <p:txBody>
          <a:bodyPr wrap="square" lIns="0" rIns="0" tIns="0" bIns="0" anchor="t">
            <a:spAutoFit/>
          </a:bodyPr>
          <a:lstStyle/>
          <a:p>
            <a:pPr algn="l">
              <a:spcBef>
                <a:spcPts val="0"/>
              </a:spcBef>
              <a:spcAft>
                <a:spcPts val="0"/>
              </a:spcAft>
            </a:pPr>
            <a:r>
              <a:rPr sz="1200" b="1" i="0">
                <a:solidFill>
                  <a:srgbClr val="29A8E0"/>
                </a:solidFill>
                <a:latin typeface="Segoe UI"/>
              </a:rPr>
              <a:t>The one-line version</a:t>
            </a:r>
          </a:p>
        </p:txBody>
      </p:sp>
      <p:sp>
        <p:nvSpPr>
          <p:cNvPr id="50" name="TextBox 49"/>
          <p:cNvSpPr txBox="1"/>
          <p:nvPr/>
        </p:nvSpPr>
        <p:spPr>
          <a:xfrm>
            <a:off x="868680" y="5623560"/>
            <a:ext cx="10515600" cy="457200"/>
          </a:xfrm>
          <a:prstGeom prst="rect">
            <a:avLst/>
          </a:prstGeom>
          <a:noFill/>
        </p:spPr>
        <p:txBody>
          <a:bodyPr wrap="square" lIns="0" rIns="0" tIns="0" bIns="0" anchor="t">
            <a:spAutoFit/>
          </a:bodyPr>
          <a:lstStyle/>
          <a:p>
            <a:pPr algn="l">
              <a:lnSpc>
                <a:spcPct val="120000"/>
              </a:lnSpc>
              <a:spcBef>
                <a:spcPts val="0"/>
              </a:spcBef>
              <a:spcAft>
                <a:spcPts val="0"/>
              </a:spcAft>
            </a:pPr>
            <a:r>
              <a:rPr sz="1250" b="0" i="0">
                <a:solidFill>
                  <a:srgbClr val="FFFFFF"/>
                </a:solidFill>
                <a:latin typeface="Segoe UI"/>
              </a:rPr>
              <a:t>Uila is the only layer that sees the conversation AND the infrastructure carrying it — which is why it can tell you the cause, not just the symptom.</a:t>
            </a:r>
          </a:p>
        </p:txBody>
      </p:sp>
      <p:sp>
        <p:nvSpPr>
          <p:cNvPr id="51" name="TextBox 50"/>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52" name="Picture 51"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53" name="TextBox 52"/>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54" name="TextBox 53"/>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D9A21B"/>
                </a:solidFill>
                <a:latin typeface="Segoe UI"/>
              </a:rPr>
              <a:t>YOUR APAC AUTHORISED PARTNER</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Uila, delivered locally by SecureCentral</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Enterprise software, delivered with expertise you can trust — www.securecentral.com.au</a:t>
            </a:r>
          </a:p>
        </p:txBody>
      </p:sp>
      <p:pic>
        <p:nvPicPr>
          <p:cNvPr id="7" name="Picture 6" descr="sc_white.png"/>
          <p:cNvPicPr>
            <a:picLocks noChangeAspect="1"/>
          </p:cNvPicPr>
          <p:nvPr/>
        </p:nvPicPr>
        <p:blipFill>
          <a:blip r:embed="rId2"/>
          <a:stretch>
            <a:fillRect/>
          </a:stretch>
        </p:blipFill>
        <p:spPr>
          <a:xfrm>
            <a:off x="9189720" y="384048"/>
            <a:ext cx="2423160" cy="408023"/>
          </a:xfrm>
          <a:prstGeom prst="rect">
            <a:avLst/>
          </a:prstGeom>
        </p:spPr>
      </p:pic>
      <p:sp>
        <p:nvSpPr>
          <p:cNvPr id="8" name="Rounded Rectangle 7"/>
          <p:cNvSpPr/>
          <p:nvPr/>
        </p:nvSpPr>
        <p:spPr>
          <a:xfrm>
            <a:off x="566928" y="1828800"/>
            <a:ext cx="3611880" cy="1261872"/>
          </a:xfrm>
          <a:prstGeom prst="roundRect">
            <a:avLst>
              <a:gd name="adj" fmla="val 8000"/>
            </a:avLst>
          </a:prstGeom>
          <a:solidFill>
            <a:srgbClr val="0E2338"/>
          </a:solidFill>
          <a:ln w="16510">
            <a:solidFill>
              <a:srgbClr val="D9A21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828800"/>
            <a:ext cx="50292" cy="1261872"/>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95528" y="1975104"/>
            <a:ext cx="3200400" cy="274320"/>
          </a:xfrm>
          <a:prstGeom prst="rect">
            <a:avLst/>
          </a:prstGeom>
          <a:noFill/>
        </p:spPr>
        <p:txBody>
          <a:bodyPr wrap="square" lIns="0" rIns="0" tIns="0" bIns="0" anchor="t">
            <a:spAutoFit/>
          </a:bodyPr>
          <a:lstStyle/>
          <a:p>
            <a:pPr algn="l">
              <a:lnSpc>
                <a:spcPct val="105000"/>
              </a:lnSpc>
              <a:spcBef>
                <a:spcPts val="0"/>
              </a:spcBef>
              <a:spcAft>
                <a:spcPts val="0"/>
              </a:spcAft>
            </a:pPr>
            <a:r>
              <a:rPr sz="1200" b="1" i="0">
                <a:solidFill>
                  <a:srgbClr val="FFFFFF"/>
                </a:solidFill>
                <a:latin typeface="Segoe UI"/>
              </a:rPr>
              <a:t>Value-Driven Technology Partnership</a:t>
            </a:r>
          </a:p>
        </p:txBody>
      </p:sp>
      <p:sp>
        <p:nvSpPr>
          <p:cNvPr id="11" name="TextBox 10"/>
          <p:cNvSpPr txBox="1"/>
          <p:nvPr/>
        </p:nvSpPr>
        <p:spPr>
          <a:xfrm>
            <a:off x="795528" y="2340864"/>
            <a:ext cx="3200400" cy="685800"/>
          </a:xfrm>
          <a:prstGeom prst="rect">
            <a:avLst/>
          </a:prstGeom>
          <a:noFill/>
        </p:spPr>
        <p:txBody>
          <a:bodyPr wrap="square" lIns="0" rIns="0" tIns="0" bIns="0" anchor="t">
            <a:spAutoFit/>
          </a:bodyPr>
          <a:lstStyle/>
          <a:p>
            <a:pPr algn="l">
              <a:lnSpc>
                <a:spcPct val="120000"/>
              </a:lnSpc>
              <a:spcBef>
                <a:spcPts val="0"/>
              </a:spcBef>
              <a:spcAft>
                <a:spcPts val="0"/>
              </a:spcAft>
            </a:pPr>
            <a:r>
              <a:rPr sz="980" b="0" i="0">
                <a:solidFill>
                  <a:srgbClr val="9FB3C8"/>
                </a:solidFill>
                <a:latin typeface="Segoe UI"/>
              </a:rPr>
              <a:t>We take enterprise software vendors to market across Asia Pacific — recruiting, contracting and activating the right reseller network in each country.</a:t>
            </a:r>
          </a:p>
        </p:txBody>
      </p:sp>
      <p:sp>
        <p:nvSpPr>
          <p:cNvPr id="12" name="Rounded Rectangle 11"/>
          <p:cNvSpPr/>
          <p:nvPr/>
        </p:nvSpPr>
        <p:spPr>
          <a:xfrm>
            <a:off x="4407408" y="1828800"/>
            <a:ext cx="3611880" cy="1261872"/>
          </a:xfrm>
          <a:prstGeom prst="roundRect">
            <a:avLst>
              <a:gd name="adj" fmla="val 8000"/>
            </a:avLst>
          </a:prstGeom>
          <a:solidFill>
            <a:srgbClr val="0E2338"/>
          </a:solidFill>
          <a:ln w="16510">
            <a:solidFill>
              <a:srgbClr val="29A8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4407408" y="1828800"/>
            <a:ext cx="50292" cy="1261872"/>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4636008" y="1975104"/>
            <a:ext cx="3200400" cy="274320"/>
          </a:xfrm>
          <a:prstGeom prst="rect">
            <a:avLst/>
          </a:prstGeom>
          <a:noFill/>
        </p:spPr>
        <p:txBody>
          <a:bodyPr wrap="square" lIns="0" rIns="0" tIns="0" bIns="0" anchor="t">
            <a:spAutoFit/>
          </a:bodyPr>
          <a:lstStyle/>
          <a:p>
            <a:pPr algn="l">
              <a:lnSpc>
                <a:spcPct val="105000"/>
              </a:lnSpc>
              <a:spcBef>
                <a:spcPts val="0"/>
              </a:spcBef>
              <a:spcAft>
                <a:spcPts val="0"/>
              </a:spcAft>
            </a:pPr>
            <a:r>
              <a:rPr sz="1200" b="1" i="0">
                <a:solidFill>
                  <a:srgbClr val="FFFFFF"/>
                </a:solidFill>
                <a:latin typeface="Segoe UI"/>
              </a:rPr>
              <a:t>Solution Consulting</a:t>
            </a:r>
          </a:p>
        </p:txBody>
      </p:sp>
      <p:sp>
        <p:nvSpPr>
          <p:cNvPr id="15" name="TextBox 14"/>
          <p:cNvSpPr txBox="1"/>
          <p:nvPr/>
        </p:nvSpPr>
        <p:spPr>
          <a:xfrm>
            <a:off x="4636008" y="2340864"/>
            <a:ext cx="3200400" cy="685800"/>
          </a:xfrm>
          <a:prstGeom prst="rect">
            <a:avLst/>
          </a:prstGeom>
          <a:noFill/>
        </p:spPr>
        <p:txBody>
          <a:bodyPr wrap="square" lIns="0" rIns="0" tIns="0" bIns="0" anchor="t">
            <a:spAutoFit/>
          </a:bodyPr>
          <a:lstStyle/>
          <a:p>
            <a:pPr algn="l">
              <a:lnSpc>
                <a:spcPct val="120000"/>
              </a:lnSpc>
              <a:spcBef>
                <a:spcPts val="0"/>
              </a:spcBef>
              <a:spcAft>
                <a:spcPts val="0"/>
              </a:spcAft>
            </a:pPr>
            <a:r>
              <a:rPr sz="980" b="0" i="0">
                <a:solidFill>
                  <a:srgbClr val="9FB3C8"/>
                </a:solidFill>
                <a:latin typeface="Segoe UI"/>
              </a:rPr>
              <a:t>Certified pre-sales architects who scope, demonstrate and prove Uila alongside your team — including proof-of-value deployments.</a:t>
            </a:r>
          </a:p>
        </p:txBody>
      </p:sp>
      <p:sp>
        <p:nvSpPr>
          <p:cNvPr id="16" name="Rounded Rectangle 15"/>
          <p:cNvSpPr/>
          <p:nvPr/>
        </p:nvSpPr>
        <p:spPr>
          <a:xfrm>
            <a:off x="566928" y="3246120"/>
            <a:ext cx="3611880" cy="1261872"/>
          </a:xfrm>
          <a:prstGeom prst="roundRect">
            <a:avLst>
              <a:gd name="adj" fmla="val 8000"/>
            </a:avLst>
          </a:prstGeom>
          <a:solidFill>
            <a:srgbClr val="0E2338"/>
          </a:solidFill>
          <a:ln w="16510">
            <a:solidFill>
              <a:srgbClr val="3DD27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246120"/>
            <a:ext cx="50292" cy="1261872"/>
          </a:xfrm>
          <a:prstGeom prst="rect">
            <a:avLst/>
          </a:prstGeom>
          <a:solidFill>
            <a:srgbClr val="3DD2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95528" y="3392424"/>
            <a:ext cx="3200400" cy="274320"/>
          </a:xfrm>
          <a:prstGeom prst="rect">
            <a:avLst/>
          </a:prstGeom>
          <a:noFill/>
        </p:spPr>
        <p:txBody>
          <a:bodyPr wrap="square" lIns="0" rIns="0" tIns="0" bIns="0" anchor="t">
            <a:spAutoFit/>
          </a:bodyPr>
          <a:lstStyle/>
          <a:p>
            <a:pPr algn="l">
              <a:lnSpc>
                <a:spcPct val="105000"/>
              </a:lnSpc>
              <a:spcBef>
                <a:spcPts val="0"/>
              </a:spcBef>
              <a:spcAft>
                <a:spcPts val="0"/>
              </a:spcAft>
            </a:pPr>
            <a:r>
              <a:rPr sz="1200" b="1" i="0">
                <a:solidFill>
                  <a:srgbClr val="FFFFFF"/>
                </a:solidFill>
                <a:latin typeface="Segoe UI"/>
              </a:rPr>
              <a:t>Managed Support</a:t>
            </a:r>
          </a:p>
        </p:txBody>
      </p:sp>
      <p:sp>
        <p:nvSpPr>
          <p:cNvPr id="19" name="TextBox 18"/>
          <p:cNvSpPr txBox="1"/>
          <p:nvPr/>
        </p:nvSpPr>
        <p:spPr>
          <a:xfrm>
            <a:off x="795528" y="3758183"/>
            <a:ext cx="3200400" cy="685800"/>
          </a:xfrm>
          <a:prstGeom prst="rect">
            <a:avLst/>
          </a:prstGeom>
          <a:noFill/>
        </p:spPr>
        <p:txBody>
          <a:bodyPr wrap="square" lIns="0" rIns="0" tIns="0" bIns="0" anchor="t">
            <a:spAutoFit/>
          </a:bodyPr>
          <a:lstStyle/>
          <a:p>
            <a:pPr algn="l">
              <a:lnSpc>
                <a:spcPct val="120000"/>
              </a:lnSpc>
              <a:spcBef>
                <a:spcPts val="0"/>
              </a:spcBef>
              <a:spcAft>
                <a:spcPts val="0"/>
              </a:spcAft>
            </a:pPr>
            <a:r>
              <a:rPr sz="980" b="0" i="0">
                <a:solidFill>
                  <a:srgbClr val="9FB3C8"/>
                </a:solidFill>
                <a:latin typeface="Segoe UI"/>
              </a:rPr>
              <a:t>Regional first-line and second-line support in local time zones, escalating to the vendor only when it is genuinely needed.</a:t>
            </a:r>
          </a:p>
        </p:txBody>
      </p:sp>
      <p:sp>
        <p:nvSpPr>
          <p:cNvPr id="20" name="Rounded Rectangle 19"/>
          <p:cNvSpPr/>
          <p:nvPr/>
        </p:nvSpPr>
        <p:spPr>
          <a:xfrm>
            <a:off x="4407408" y="3246120"/>
            <a:ext cx="3611880" cy="1261872"/>
          </a:xfrm>
          <a:prstGeom prst="roundRect">
            <a:avLst>
              <a:gd name="adj" fmla="val 8000"/>
            </a:avLst>
          </a:prstGeom>
          <a:solidFill>
            <a:srgbClr val="0E2338"/>
          </a:solidFill>
          <a:ln w="16510">
            <a:solidFill>
              <a:srgbClr val="19C3C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407408" y="3246120"/>
            <a:ext cx="50292" cy="1261872"/>
          </a:xfrm>
          <a:prstGeom prst="rect">
            <a:avLst/>
          </a:prstGeom>
          <a:solidFill>
            <a:srgbClr val="19C3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4636008" y="3392424"/>
            <a:ext cx="3200400" cy="274320"/>
          </a:xfrm>
          <a:prstGeom prst="rect">
            <a:avLst/>
          </a:prstGeom>
          <a:noFill/>
        </p:spPr>
        <p:txBody>
          <a:bodyPr wrap="square" lIns="0" rIns="0" tIns="0" bIns="0" anchor="t">
            <a:spAutoFit/>
          </a:bodyPr>
          <a:lstStyle/>
          <a:p>
            <a:pPr algn="l">
              <a:lnSpc>
                <a:spcPct val="105000"/>
              </a:lnSpc>
              <a:spcBef>
                <a:spcPts val="0"/>
              </a:spcBef>
              <a:spcAft>
                <a:spcPts val="0"/>
              </a:spcAft>
            </a:pPr>
            <a:r>
              <a:rPr sz="1200" b="1" i="0">
                <a:solidFill>
                  <a:srgbClr val="FFFFFF"/>
                </a:solidFill>
                <a:latin typeface="Segoe UI"/>
              </a:rPr>
              <a:t>Marketing &amp; Demand Generation</a:t>
            </a:r>
          </a:p>
        </p:txBody>
      </p:sp>
      <p:sp>
        <p:nvSpPr>
          <p:cNvPr id="23" name="TextBox 22"/>
          <p:cNvSpPr txBox="1"/>
          <p:nvPr/>
        </p:nvSpPr>
        <p:spPr>
          <a:xfrm>
            <a:off x="4636008" y="3758183"/>
            <a:ext cx="3200400" cy="685800"/>
          </a:xfrm>
          <a:prstGeom prst="rect">
            <a:avLst/>
          </a:prstGeom>
          <a:noFill/>
        </p:spPr>
        <p:txBody>
          <a:bodyPr wrap="square" lIns="0" rIns="0" tIns="0" bIns="0" anchor="t">
            <a:spAutoFit/>
          </a:bodyPr>
          <a:lstStyle/>
          <a:p>
            <a:pPr algn="l">
              <a:lnSpc>
                <a:spcPct val="120000"/>
              </a:lnSpc>
              <a:spcBef>
                <a:spcPts val="0"/>
              </a:spcBef>
              <a:spcAft>
                <a:spcPts val="0"/>
              </a:spcAft>
            </a:pPr>
            <a:r>
              <a:rPr sz="980" b="0" i="0">
                <a:solidFill>
                  <a:srgbClr val="9FB3C8"/>
                </a:solidFill>
                <a:latin typeface="Segoe UI"/>
              </a:rPr>
              <a:t>Co-branded campaigns, localised collateral and lead generation that partners can run out of the box.</a:t>
            </a:r>
          </a:p>
        </p:txBody>
      </p:sp>
      <p:sp>
        <p:nvSpPr>
          <p:cNvPr id="24" name="Rounded Rectangle 23"/>
          <p:cNvSpPr/>
          <p:nvPr/>
        </p:nvSpPr>
        <p:spPr>
          <a:xfrm>
            <a:off x="8366760" y="1828800"/>
            <a:ext cx="3264408" cy="2679192"/>
          </a:xfrm>
          <a:prstGeom prst="roundRect">
            <a:avLst>
              <a:gd name="adj" fmla="val 8000"/>
            </a:avLst>
          </a:prstGeom>
          <a:solidFill>
            <a:srgbClr val="102840"/>
          </a:solidFill>
          <a:ln w="16510">
            <a:solidFill>
              <a:srgbClr val="2B4D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8641080" y="2011680"/>
            <a:ext cx="2743200" cy="27432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SECURECENTRAL IN APAC</a:t>
            </a:r>
          </a:p>
        </p:txBody>
      </p:sp>
      <p:sp>
        <p:nvSpPr>
          <p:cNvPr id="26" name="TextBox 25"/>
          <p:cNvSpPr txBox="1"/>
          <p:nvPr/>
        </p:nvSpPr>
        <p:spPr>
          <a:xfrm>
            <a:off x="8641080" y="2395728"/>
            <a:ext cx="914400" cy="411480"/>
          </a:xfrm>
          <a:prstGeom prst="rect">
            <a:avLst/>
          </a:prstGeom>
          <a:noFill/>
        </p:spPr>
        <p:txBody>
          <a:bodyPr wrap="square" lIns="0" rIns="0" tIns="0" bIns="0" anchor="t">
            <a:spAutoFit/>
          </a:bodyPr>
          <a:lstStyle/>
          <a:p>
            <a:pPr algn="l">
              <a:spcBef>
                <a:spcPts val="0"/>
              </a:spcBef>
              <a:spcAft>
                <a:spcPts val="0"/>
              </a:spcAft>
            </a:pPr>
            <a:r>
              <a:rPr sz="2200" b="1" i="0">
                <a:solidFill>
                  <a:srgbClr val="D9A21B"/>
                </a:solidFill>
                <a:latin typeface="Segoe UI"/>
              </a:rPr>
              <a:t>12+</a:t>
            </a:r>
          </a:p>
        </p:txBody>
      </p:sp>
      <p:sp>
        <p:nvSpPr>
          <p:cNvPr id="27" name="TextBox 26"/>
          <p:cNvSpPr txBox="1"/>
          <p:nvPr/>
        </p:nvSpPr>
        <p:spPr>
          <a:xfrm>
            <a:off x="9555480" y="2450592"/>
            <a:ext cx="1920240" cy="54864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CBDCEB"/>
                </a:solidFill>
                <a:latin typeface="Segoe UI"/>
              </a:rPr>
              <a:t>years in APAC distribution</a:t>
            </a:r>
          </a:p>
        </p:txBody>
      </p:sp>
      <p:sp>
        <p:nvSpPr>
          <p:cNvPr id="28" name="TextBox 27"/>
          <p:cNvSpPr txBox="1"/>
          <p:nvPr/>
        </p:nvSpPr>
        <p:spPr>
          <a:xfrm>
            <a:off x="8641080" y="3108960"/>
            <a:ext cx="914400" cy="411480"/>
          </a:xfrm>
          <a:prstGeom prst="rect">
            <a:avLst/>
          </a:prstGeom>
          <a:noFill/>
        </p:spPr>
        <p:txBody>
          <a:bodyPr wrap="square" lIns="0" rIns="0" tIns="0" bIns="0" anchor="t">
            <a:spAutoFit/>
          </a:bodyPr>
          <a:lstStyle/>
          <a:p>
            <a:pPr algn="l">
              <a:spcBef>
                <a:spcPts val="0"/>
              </a:spcBef>
              <a:spcAft>
                <a:spcPts val="0"/>
              </a:spcAft>
            </a:pPr>
            <a:r>
              <a:rPr sz="2200" b="1" i="0">
                <a:solidFill>
                  <a:srgbClr val="D9A21B"/>
                </a:solidFill>
                <a:latin typeface="Segoe UI"/>
              </a:rPr>
              <a:t>8</a:t>
            </a:r>
          </a:p>
        </p:txBody>
      </p:sp>
      <p:sp>
        <p:nvSpPr>
          <p:cNvPr id="29" name="TextBox 28"/>
          <p:cNvSpPr txBox="1"/>
          <p:nvPr/>
        </p:nvSpPr>
        <p:spPr>
          <a:xfrm>
            <a:off x="9555480" y="3163824"/>
            <a:ext cx="1920240" cy="54864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CBDCEB"/>
                </a:solidFill>
                <a:latin typeface="Segoe UI"/>
              </a:rPr>
              <a:t>markets served</a:t>
            </a:r>
          </a:p>
        </p:txBody>
      </p:sp>
      <p:sp>
        <p:nvSpPr>
          <p:cNvPr id="30" name="TextBox 29"/>
          <p:cNvSpPr txBox="1"/>
          <p:nvPr/>
        </p:nvSpPr>
        <p:spPr>
          <a:xfrm>
            <a:off x="8641080" y="3822191"/>
            <a:ext cx="914400" cy="411480"/>
          </a:xfrm>
          <a:prstGeom prst="rect">
            <a:avLst/>
          </a:prstGeom>
          <a:noFill/>
        </p:spPr>
        <p:txBody>
          <a:bodyPr wrap="square" lIns="0" rIns="0" tIns="0" bIns="0" anchor="t">
            <a:spAutoFit/>
          </a:bodyPr>
          <a:lstStyle/>
          <a:p>
            <a:pPr algn="l">
              <a:spcBef>
                <a:spcPts val="0"/>
              </a:spcBef>
              <a:spcAft>
                <a:spcPts val="0"/>
              </a:spcAft>
            </a:pPr>
            <a:r>
              <a:rPr sz="2200" b="1" i="0">
                <a:solidFill>
                  <a:srgbClr val="D9A21B"/>
                </a:solidFill>
                <a:latin typeface="Segoe UI"/>
              </a:rPr>
              <a:t>5</a:t>
            </a:r>
          </a:p>
        </p:txBody>
      </p:sp>
      <p:sp>
        <p:nvSpPr>
          <p:cNvPr id="31" name="TextBox 30"/>
          <p:cNvSpPr txBox="1"/>
          <p:nvPr/>
        </p:nvSpPr>
        <p:spPr>
          <a:xfrm>
            <a:off x="9555480" y="3877055"/>
            <a:ext cx="1920240" cy="548640"/>
          </a:xfrm>
          <a:prstGeom prst="rect">
            <a:avLst/>
          </a:prstGeom>
          <a:noFill/>
        </p:spPr>
        <p:txBody>
          <a:bodyPr wrap="square" lIns="0" rIns="0" tIns="0" bIns="0" anchor="t">
            <a:spAutoFit/>
          </a:bodyPr>
          <a:lstStyle/>
          <a:p>
            <a:pPr algn="l">
              <a:lnSpc>
                <a:spcPct val="115000"/>
              </a:lnSpc>
              <a:spcBef>
                <a:spcPts val="0"/>
              </a:spcBef>
              <a:spcAft>
                <a:spcPts val="0"/>
              </a:spcAft>
            </a:pPr>
            <a:r>
              <a:rPr sz="950" b="0" i="0">
                <a:solidFill>
                  <a:srgbClr val="CBDCEB"/>
                </a:solidFill>
                <a:latin typeface="Segoe UI"/>
              </a:rPr>
              <a:t>delivery countries: AU · NZ · SG · MY · ID</a:t>
            </a:r>
          </a:p>
        </p:txBody>
      </p:sp>
      <p:sp>
        <p:nvSpPr>
          <p:cNvPr id="32" name="Rounded Rectangle 31"/>
          <p:cNvSpPr/>
          <p:nvPr/>
        </p:nvSpPr>
        <p:spPr>
          <a:xfrm>
            <a:off x="566928" y="4754880"/>
            <a:ext cx="11064240" cy="1417320"/>
          </a:xfrm>
          <a:prstGeom prst="roundRect">
            <a:avLst>
              <a:gd name="adj" fmla="val 7000"/>
            </a:avLst>
          </a:prstGeom>
          <a:solidFill>
            <a:srgbClr val="0E2338"/>
          </a:solidFill>
          <a:ln w="15240">
            <a:solidFill>
              <a:srgbClr val="2B4D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754880"/>
            <a:ext cx="11064240" cy="45720"/>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868680" y="4937760"/>
            <a:ext cx="10515600" cy="274320"/>
          </a:xfrm>
          <a:prstGeom prst="rect">
            <a:avLst/>
          </a:prstGeom>
          <a:noFill/>
        </p:spPr>
        <p:txBody>
          <a:bodyPr wrap="square" lIns="0" rIns="0" tIns="0" bIns="0" anchor="t">
            <a:spAutoFit/>
          </a:bodyPr>
          <a:lstStyle/>
          <a:p>
            <a:pPr algn="l">
              <a:spcBef>
                <a:spcPts val="0"/>
              </a:spcBef>
              <a:spcAft>
                <a:spcPts val="0"/>
              </a:spcAft>
            </a:pPr>
            <a:r>
              <a:rPr sz="1250" b="1" i="0">
                <a:solidFill>
                  <a:srgbClr val="D9A21B"/>
                </a:solidFill>
                <a:latin typeface="Segoe UI"/>
              </a:rPr>
              <a:t>What this means for your Uila deployment</a:t>
            </a:r>
          </a:p>
        </p:txBody>
      </p:sp>
      <p:sp>
        <p:nvSpPr>
          <p:cNvPr id="35" name="Oval 34"/>
          <p:cNvSpPr/>
          <p:nvPr/>
        </p:nvSpPr>
        <p:spPr>
          <a:xfrm>
            <a:off x="868680" y="5321808"/>
            <a:ext cx="82296" cy="82296"/>
          </a:xfrm>
          <a:prstGeom prst="ellipse">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069848" y="5257800"/>
            <a:ext cx="2377440" cy="274320"/>
          </a:xfrm>
          <a:prstGeom prst="rect">
            <a:avLst/>
          </a:prstGeom>
          <a:noFill/>
        </p:spPr>
        <p:txBody>
          <a:bodyPr wrap="square" lIns="0" rIns="0" tIns="0" bIns="0" anchor="t">
            <a:spAutoFit/>
          </a:bodyPr>
          <a:lstStyle/>
          <a:p>
            <a:pPr algn="l">
              <a:spcBef>
                <a:spcPts val="0"/>
              </a:spcBef>
              <a:spcAft>
                <a:spcPts val="0"/>
              </a:spcAft>
            </a:pPr>
            <a:r>
              <a:rPr sz="1050" b="1" i="0">
                <a:solidFill>
                  <a:srgbClr val="FFFFFF"/>
                </a:solidFill>
                <a:latin typeface="Segoe UI"/>
              </a:rPr>
              <a:t>Local contracting</a:t>
            </a:r>
          </a:p>
        </p:txBody>
      </p:sp>
      <p:sp>
        <p:nvSpPr>
          <p:cNvPr id="37" name="TextBox 36"/>
          <p:cNvSpPr txBox="1"/>
          <p:nvPr/>
        </p:nvSpPr>
        <p:spPr>
          <a:xfrm>
            <a:off x="1069848" y="5541264"/>
            <a:ext cx="2377440" cy="548640"/>
          </a:xfrm>
          <a:prstGeom prst="rect">
            <a:avLst/>
          </a:prstGeom>
          <a:noFill/>
        </p:spPr>
        <p:txBody>
          <a:bodyPr wrap="square" lIns="0" rIns="0" tIns="0" bIns="0" anchor="t">
            <a:spAutoFit/>
          </a:bodyPr>
          <a:lstStyle/>
          <a:p>
            <a:pPr algn="l">
              <a:lnSpc>
                <a:spcPct val="115000"/>
              </a:lnSpc>
              <a:spcBef>
                <a:spcPts val="0"/>
              </a:spcBef>
              <a:spcAft>
                <a:spcPts val="0"/>
              </a:spcAft>
            </a:pPr>
            <a:r>
              <a:rPr sz="900" b="0" i="0">
                <a:solidFill>
                  <a:srgbClr val="9FB3C8"/>
                </a:solidFill>
                <a:latin typeface="Segoe UI"/>
              </a:rPr>
              <a:t>Buy in-region, in your currency,
under APAC terms</a:t>
            </a:r>
          </a:p>
        </p:txBody>
      </p:sp>
      <p:sp>
        <p:nvSpPr>
          <p:cNvPr id="38" name="Oval 37"/>
          <p:cNvSpPr/>
          <p:nvPr/>
        </p:nvSpPr>
        <p:spPr>
          <a:xfrm>
            <a:off x="3566160" y="5321808"/>
            <a:ext cx="82296" cy="82296"/>
          </a:xfrm>
          <a:prstGeom prst="ellipse">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767328" y="5257800"/>
            <a:ext cx="2377440" cy="274320"/>
          </a:xfrm>
          <a:prstGeom prst="rect">
            <a:avLst/>
          </a:prstGeom>
          <a:noFill/>
        </p:spPr>
        <p:txBody>
          <a:bodyPr wrap="square" lIns="0" rIns="0" tIns="0" bIns="0" anchor="t">
            <a:spAutoFit/>
          </a:bodyPr>
          <a:lstStyle/>
          <a:p>
            <a:pPr algn="l">
              <a:spcBef>
                <a:spcPts val="0"/>
              </a:spcBef>
              <a:spcAft>
                <a:spcPts val="0"/>
              </a:spcAft>
            </a:pPr>
            <a:r>
              <a:rPr sz="1050" b="1" i="0">
                <a:solidFill>
                  <a:srgbClr val="FFFFFF"/>
                </a:solidFill>
                <a:latin typeface="Segoe UI"/>
              </a:rPr>
              <a:t>Deployment expertise</a:t>
            </a:r>
          </a:p>
        </p:txBody>
      </p:sp>
      <p:sp>
        <p:nvSpPr>
          <p:cNvPr id="40" name="TextBox 39"/>
          <p:cNvSpPr txBox="1"/>
          <p:nvPr/>
        </p:nvSpPr>
        <p:spPr>
          <a:xfrm>
            <a:off x="3767328" y="5541264"/>
            <a:ext cx="2377440" cy="548640"/>
          </a:xfrm>
          <a:prstGeom prst="rect">
            <a:avLst/>
          </a:prstGeom>
          <a:noFill/>
        </p:spPr>
        <p:txBody>
          <a:bodyPr wrap="square" lIns="0" rIns="0" tIns="0" bIns="0" anchor="t">
            <a:spAutoFit/>
          </a:bodyPr>
          <a:lstStyle/>
          <a:p>
            <a:pPr algn="l">
              <a:lnSpc>
                <a:spcPct val="115000"/>
              </a:lnSpc>
              <a:spcBef>
                <a:spcPts val="0"/>
              </a:spcBef>
              <a:spcAft>
                <a:spcPts val="0"/>
              </a:spcAft>
            </a:pPr>
            <a:r>
              <a:rPr sz="900" b="0" i="0">
                <a:solidFill>
                  <a:srgbClr val="9FB3C8"/>
                </a:solidFill>
                <a:latin typeface="Segoe UI"/>
              </a:rPr>
              <a:t>Sizing, vST/vIC/UMAS rollout and
dashboard design done with you</a:t>
            </a:r>
          </a:p>
        </p:txBody>
      </p:sp>
      <p:sp>
        <p:nvSpPr>
          <p:cNvPr id="41" name="Oval 40"/>
          <p:cNvSpPr/>
          <p:nvPr/>
        </p:nvSpPr>
        <p:spPr>
          <a:xfrm>
            <a:off x="6263640" y="5321808"/>
            <a:ext cx="82296" cy="82296"/>
          </a:xfrm>
          <a:prstGeom prst="ellipse">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464808" y="5257800"/>
            <a:ext cx="2377440" cy="274320"/>
          </a:xfrm>
          <a:prstGeom prst="rect">
            <a:avLst/>
          </a:prstGeom>
          <a:noFill/>
        </p:spPr>
        <p:txBody>
          <a:bodyPr wrap="square" lIns="0" rIns="0" tIns="0" bIns="0" anchor="t">
            <a:spAutoFit/>
          </a:bodyPr>
          <a:lstStyle/>
          <a:p>
            <a:pPr algn="l">
              <a:spcBef>
                <a:spcPts val="0"/>
              </a:spcBef>
              <a:spcAft>
                <a:spcPts val="0"/>
              </a:spcAft>
            </a:pPr>
            <a:r>
              <a:rPr sz="1050" b="1" i="0">
                <a:solidFill>
                  <a:srgbClr val="FFFFFF"/>
                </a:solidFill>
                <a:latin typeface="Segoe UI"/>
              </a:rPr>
              <a:t>Local-hours support</a:t>
            </a:r>
          </a:p>
        </p:txBody>
      </p:sp>
      <p:sp>
        <p:nvSpPr>
          <p:cNvPr id="43" name="TextBox 42"/>
          <p:cNvSpPr txBox="1"/>
          <p:nvPr/>
        </p:nvSpPr>
        <p:spPr>
          <a:xfrm>
            <a:off x="6464808" y="5541264"/>
            <a:ext cx="2377440" cy="548640"/>
          </a:xfrm>
          <a:prstGeom prst="rect">
            <a:avLst/>
          </a:prstGeom>
          <a:noFill/>
        </p:spPr>
        <p:txBody>
          <a:bodyPr wrap="square" lIns="0" rIns="0" tIns="0" bIns="0" anchor="t">
            <a:spAutoFit/>
          </a:bodyPr>
          <a:lstStyle/>
          <a:p>
            <a:pPr algn="l">
              <a:lnSpc>
                <a:spcPct val="115000"/>
              </a:lnSpc>
              <a:spcBef>
                <a:spcPts val="0"/>
              </a:spcBef>
              <a:spcAft>
                <a:spcPts val="0"/>
              </a:spcAft>
            </a:pPr>
            <a:r>
              <a:rPr sz="900" b="0" i="0">
                <a:solidFill>
                  <a:srgbClr val="9FB3C8"/>
                </a:solidFill>
                <a:latin typeface="Segoe UI"/>
              </a:rPr>
              <a:t>First and second line in your time
zone before vendor escalation</a:t>
            </a:r>
          </a:p>
        </p:txBody>
      </p:sp>
      <p:sp>
        <p:nvSpPr>
          <p:cNvPr id="44" name="Oval 43"/>
          <p:cNvSpPr/>
          <p:nvPr/>
        </p:nvSpPr>
        <p:spPr>
          <a:xfrm>
            <a:off x="8961120" y="5321808"/>
            <a:ext cx="82296" cy="82296"/>
          </a:xfrm>
          <a:prstGeom prst="ellipse">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9162288" y="5257800"/>
            <a:ext cx="2377440" cy="274320"/>
          </a:xfrm>
          <a:prstGeom prst="rect">
            <a:avLst/>
          </a:prstGeom>
          <a:noFill/>
        </p:spPr>
        <p:txBody>
          <a:bodyPr wrap="square" lIns="0" rIns="0" tIns="0" bIns="0" anchor="t">
            <a:spAutoFit/>
          </a:bodyPr>
          <a:lstStyle/>
          <a:p>
            <a:pPr algn="l">
              <a:spcBef>
                <a:spcPts val="0"/>
              </a:spcBef>
              <a:spcAft>
                <a:spcPts val="0"/>
              </a:spcAft>
            </a:pPr>
            <a:r>
              <a:rPr sz="1050" b="1" i="0">
                <a:solidFill>
                  <a:srgbClr val="FFFFFF"/>
                </a:solidFill>
                <a:latin typeface="Segoe UI"/>
              </a:rPr>
              <a:t>Broader stack fit</a:t>
            </a:r>
          </a:p>
        </p:txBody>
      </p:sp>
      <p:sp>
        <p:nvSpPr>
          <p:cNvPr id="46" name="TextBox 45"/>
          <p:cNvSpPr txBox="1"/>
          <p:nvPr/>
        </p:nvSpPr>
        <p:spPr>
          <a:xfrm>
            <a:off x="9162288" y="5541264"/>
            <a:ext cx="2377440" cy="548640"/>
          </a:xfrm>
          <a:prstGeom prst="rect">
            <a:avLst/>
          </a:prstGeom>
          <a:noFill/>
        </p:spPr>
        <p:txBody>
          <a:bodyPr wrap="square" lIns="0" rIns="0" tIns="0" bIns="0" anchor="t">
            <a:spAutoFit/>
          </a:bodyPr>
          <a:lstStyle/>
          <a:p>
            <a:pPr algn="l">
              <a:lnSpc>
                <a:spcPct val="115000"/>
              </a:lnSpc>
              <a:spcBef>
                <a:spcPts val="0"/>
              </a:spcBef>
              <a:spcAft>
                <a:spcPts val="0"/>
              </a:spcAft>
            </a:pPr>
            <a:r>
              <a:rPr sz="900" b="0" i="0">
                <a:solidFill>
                  <a:srgbClr val="9FB3C8"/>
                </a:solidFill>
                <a:latin typeface="Segoe UI"/>
              </a:rPr>
              <a:t>Integrated with ITSM, ITAM, cyber
and remote-support practices</a:t>
            </a:r>
          </a:p>
        </p:txBody>
      </p:sp>
      <p:sp>
        <p:nvSpPr>
          <p:cNvPr id="47" name="TextBox 46"/>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48" name="Picture 47"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9" name="TextBox 48"/>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50" name="TextBox 49"/>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8152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82296"/>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4" name="Picture 3" descr="logo_white.png"/>
          <p:cNvPicPr>
            <a:picLocks noChangeAspect="1"/>
          </p:cNvPicPr>
          <p:nvPr/>
        </p:nvPicPr>
        <p:blipFill>
          <a:blip r:embed="rId2"/>
          <a:stretch>
            <a:fillRect/>
          </a:stretch>
        </p:blipFill>
        <p:spPr>
          <a:xfrm>
            <a:off x="777240" y="731520"/>
            <a:ext cx="1828800" cy="636104"/>
          </a:xfrm>
          <a:prstGeom prst="rect">
            <a:avLst/>
          </a:prstGeom>
        </p:spPr>
      </p:pic>
      <p:sp>
        <p:nvSpPr>
          <p:cNvPr id="5" name="TextBox 4"/>
          <p:cNvSpPr txBox="1"/>
          <p:nvPr/>
        </p:nvSpPr>
        <p:spPr>
          <a:xfrm>
            <a:off x="777240" y="1920240"/>
            <a:ext cx="7315200" cy="365760"/>
          </a:xfrm>
          <a:prstGeom prst="rect">
            <a:avLst/>
          </a:prstGeom>
          <a:noFill/>
        </p:spPr>
        <p:txBody>
          <a:bodyPr wrap="square" lIns="0" rIns="0" tIns="0" bIns="0" anchor="t">
            <a:spAutoFit/>
          </a:bodyPr>
          <a:lstStyle/>
          <a:p>
            <a:pPr algn="l">
              <a:spcBef>
                <a:spcPts val="0"/>
              </a:spcBef>
              <a:spcAft>
                <a:spcPts val="0"/>
              </a:spcAft>
            </a:pPr>
            <a:r>
              <a:rPr sz="1300" b="1" i="0">
                <a:solidFill>
                  <a:srgbClr val="29A8E0"/>
                </a:solidFill>
                <a:latin typeface="Segoe UI"/>
              </a:rPr>
              <a:t>NEXT STEPS</a:t>
            </a:r>
          </a:p>
        </p:txBody>
      </p:sp>
      <p:sp>
        <p:nvSpPr>
          <p:cNvPr id="6" name="TextBox 5"/>
          <p:cNvSpPr txBox="1"/>
          <p:nvPr/>
        </p:nvSpPr>
        <p:spPr>
          <a:xfrm>
            <a:off x="777240" y="2286000"/>
            <a:ext cx="6766560" cy="1188720"/>
          </a:xfrm>
          <a:prstGeom prst="rect">
            <a:avLst/>
          </a:prstGeom>
          <a:noFill/>
        </p:spPr>
        <p:txBody>
          <a:bodyPr wrap="square" lIns="0" rIns="0" tIns="0" bIns="0" anchor="t">
            <a:spAutoFit/>
          </a:bodyPr>
          <a:lstStyle/>
          <a:p>
            <a:pPr algn="l">
              <a:lnSpc>
                <a:spcPct val="105000"/>
              </a:lnSpc>
              <a:spcBef>
                <a:spcPts val="0"/>
              </a:spcBef>
              <a:spcAft>
                <a:spcPts val="0"/>
              </a:spcAft>
            </a:pPr>
            <a:r>
              <a:rPr sz="3600" b="1" i="0">
                <a:solidFill>
                  <a:srgbClr val="FFFFFF"/>
                </a:solidFill>
                <a:latin typeface="Segoe UI"/>
              </a:rPr>
              <a:t>See it on your own
infrastructure.</a:t>
            </a:r>
          </a:p>
        </p:txBody>
      </p:sp>
      <p:sp>
        <p:nvSpPr>
          <p:cNvPr id="7" name="Oval 6"/>
          <p:cNvSpPr/>
          <p:nvPr/>
        </p:nvSpPr>
        <p:spPr>
          <a:xfrm>
            <a:off x="777240" y="3703320"/>
            <a:ext cx="384048" cy="384048"/>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77240" y="3776472"/>
            <a:ext cx="384048" cy="274320"/>
          </a:xfrm>
          <a:prstGeom prst="rect">
            <a:avLst/>
          </a:prstGeom>
          <a:noFill/>
        </p:spPr>
        <p:txBody>
          <a:bodyPr wrap="square" lIns="0" rIns="0" tIns="0" bIns="0" anchor="t">
            <a:spAutoFit/>
          </a:bodyPr>
          <a:lstStyle/>
          <a:p>
            <a:pPr algn="ctr">
              <a:spcBef>
                <a:spcPts val="0"/>
              </a:spcBef>
              <a:spcAft>
                <a:spcPts val="0"/>
              </a:spcAft>
            </a:pPr>
            <a:r>
              <a:rPr sz="1200" b="1" i="0">
                <a:solidFill>
                  <a:srgbClr val="0B1B2B"/>
                </a:solidFill>
                <a:latin typeface="Segoe UI"/>
              </a:rPr>
              <a:t>1</a:t>
            </a:r>
          </a:p>
        </p:txBody>
      </p:sp>
      <p:sp>
        <p:nvSpPr>
          <p:cNvPr id="9" name="TextBox 8"/>
          <p:cNvSpPr txBox="1"/>
          <p:nvPr/>
        </p:nvSpPr>
        <p:spPr>
          <a:xfrm>
            <a:off x="1325880" y="3721607"/>
            <a:ext cx="603504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Interactive demo</a:t>
            </a:r>
          </a:p>
        </p:txBody>
      </p:sp>
      <p:sp>
        <p:nvSpPr>
          <p:cNvPr id="10" name="TextBox 9"/>
          <p:cNvSpPr txBox="1"/>
          <p:nvPr/>
        </p:nvSpPr>
        <p:spPr>
          <a:xfrm>
            <a:off x="1325880" y="3977639"/>
            <a:ext cx="621792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A guided walk-through of the live console — no install.</a:t>
            </a:r>
          </a:p>
        </p:txBody>
      </p:sp>
      <p:sp>
        <p:nvSpPr>
          <p:cNvPr id="11" name="Oval 10"/>
          <p:cNvSpPr/>
          <p:nvPr/>
        </p:nvSpPr>
        <p:spPr>
          <a:xfrm>
            <a:off x="777240" y="4361688"/>
            <a:ext cx="384048" cy="384048"/>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77240" y="4434840"/>
            <a:ext cx="384048" cy="274320"/>
          </a:xfrm>
          <a:prstGeom prst="rect">
            <a:avLst/>
          </a:prstGeom>
          <a:noFill/>
        </p:spPr>
        <p:txBody>
          <a:bodyPr wrap="square" lIns="0" rIns="0" tIns="0" bIns="0" anchor="t">
            <a:spAutoFit/>
          </a:bodyPr>
          <a:lstStyle/>
          <a:p>
            <a:pPr algn="ctr">
              <a:spcBef>
                <a:spcPts val="0"/>
              </a:spcBef>
              <a:spcAft>
                <a:spcPts val="0"/>
              </a:spcAft>
            </a:pPr>
            <a:r>
              <a:rPr sz="1200" b="1" i="0">
                <a:solidFill>
                  <a:srgbClr val="0B1B2B"/>
                </a:solidFill>
                <a:latin typeface="Segoe UI"/>
              </a:rPr>
              <a:t>2</a:t>
            </a:r>
          </a:p>
        </p:txBody>
      </p:sp>
      <p:sp>
        <p:nvSpPr>
          <p:cNvPr id="13" name="TextBox 12"/>
          <p:cNvSpPr txBox="1"/>
          <p:nvPr/>
        </p:nvSpPr>
        <p:spPr>
          <a:xfrm>
            <a:off x="1325880" y="4379975"/>
            <a:ext cx="603504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21-day free trial</a:t>
            </a:r>
          </a:p>
        </p:txBody>
      </p:sp>
      <p:sp>
        <p:nvSpPr>
          <p:cNvPr id="14" name="TextBox 13"/>
          <p:cNvSpPr txBox="1"/>
          <p:nvPr/>
        </p:nvSpPr>
        <p:spPr>
          <a:xfrm>
            <a:off x="1325880" y="4636007"/>
            <a:ext cx="621792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Deploy vIC + vST in your lab or a production cluster.</a:t>
            </a:r>
          </a:p>
        </p:txBody>
      </p:sp>
      <p:sp>
        <p:nvSpPr>
          <p:cNvPr id="15" name="Oval 14"/>
          <p:cNvSpPr/>
          <p:nvPr/>
        </p:nvSpPr>
        <p:spPr>
          <a:xfrm>
            <a:off x="777240" y="5020056"/>
            <a:ext cx="384048" cy="384048"/>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77240" y="5093208"/>
            <a:ext cx="384048" cy="274320"/>
          </a:xfrm>
          <a:prstGeom prst="rect">
            <a:avLst/>
          </a:prstGeom>
          <a:noFill/>
        </p:spPr>
        <p:txBody>
          <a:bodyPr wrap="square" lIns="0" rIns="0" tIns="0" bIns="0" anchor="t">
            <a:spAutoFit/>
          </a:bodyPr>
          <a:lstStyle/>
          <a:p>
            <a:pPr algn="ctr">
              <a:spcBef>
                <a:spcPts val="0"/>
              </a:spcBef>
              <a:spcAft>
                <a:spcPts val="0"/>
              </a:spcAft>
            </a:pPr>
            <a:r>
              <a:rPr sz="1200" b="1" i="0">
                <a:solidFill>
                  <a:srgbClr val="0B1B2B"/>
                </a:solidFill>
                <a:latin typeface="Segoe UI"/>
              </a:rPr>
              <a:t>3</a:t>
            </a:r>
          </a:p>
        </p:txBody>
      </p:sp>
      <p:sp>
        <p:nvSpPr>
          <p:cNvPr id="17" name="TextBox 16"/>
          <p:cNvSpPr txBox="1"/>
          <p:nvPr/>
        </p:nvSpPr>
        <p:spPr>
          <a:xfrm>
            <a:off x="1325880" y="5038344"/>
            <a:ext cx="603504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Infrastructure &amp; performance assessment</a:t>
            </a:r>
          </a:p>
        </p:txBody>
      </p:sp>
      <p:sp>
        <p:nvSpPr>
          <p:cNvPr id="18" name="TextBox 17"/>
          <p:cNvSpPr txBox="1"/>
          <p:nvPr/>
        </p:nvSpPr>
        <p:spPr>
          <a:xfrm>
            <a:off x="1325880" y="5294376"/>
            <a:ext cx="621792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Uila-led assessment producing a dependency map and hot-spot report.</a:t>
            </a:r>
          </a:p>
        </p:txBody>
      </p:sp>
      <p:sp>
        <p:nvSpPr>
          <p:cNvPr id="19" name="Oval 18"/>
          <p:cNvSpPr/>
          <p:nvPr/>
        </p:nvSpPr>
        <p:spPr>
          <a:xfrm>
            <a:off x="777240" y="5678424"/>
            <a:ext cx="384048" cy="384048"/>
          </a:xfrm>
          <a:prstGeom prst="ellipse">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77240" y="5751576"/>
            <a:ext cx="384048" cy="274320"/>
          </a:xfrm>
          <a:prstGeom prst="rect">
            <a:avLst/>
          </a:prstGeom>
          <a:noFill/>
        </p:spPr>
        <p:txBody>
          <a:bodyPr wrap="square" lIns="0" rIns="0" tIns="0" bIns="0" anchor="t">
            <a:spAutoFit/>
          </a:bodyPr>
          <a:lstStyle/>
          <a:p>
            <a:pPr algn="ctr">
              <a:spcBef>
                <a:spcPts val="0"/>
              </a:spcBef>
              <a:spcAft>
                <a:spcPts val="0"/>
              </a:spcAft>
            </a:pPr>
            <a:r>
              <a:rPr sz="1200" b="1" i="0">
                <a:solidFill>
                  <a:srgbClr val="0B1B2B"/>
                </a:solidFill>
                <a:latin typeface="Segoe UI"/>
              </a:rPr>
              <a:t>4</a:t>
            </a:r>
          </a:p>
        </p:txBody>
      </p:sp>
      <p:sp>
        <p:nvSpPr>
          <p:cNvPr id="21" name="TextBox 20"/>
          <p:cNvSpPr txBox="1"/>
          <p:nvPr/>
        </p:nvSpPr>
        <p:spPr>
          <a:xfrm>
            <a:off x="1325880" y="5696712"/>
            <a:ext cx="6035040" cy="274320"/>
          </a:xfrm>
          <a:prstGeom prst="rect">
            <a:avLst/>
          </a:prstGeom>
          <a:noFill/>
        </p:spPr>
        <p:txBody>
          <a:bodyPr wrap="square" lIns="0" rIns="0" tIns="0" bIns="0" anchor="t">
            <a:spAutoFit/>
          </a:bodyPr>
          <a:lstStyle/>
          <a:p>
            <a:pPr algn="l">
              <a:spcBef>
                <a:spcPts val="0"/>
              </a:spcBef>
              <a:spcAft>
                <a:spcPts val="0"/>
              </a:spcAft>
            </a:pPr>
            <a:r>
              <a:rPr sz="1150" b="1" i="0">
                <a:solidFill>
                  <a:srgbClr val="FFFFFF"/>
                </a:solidFill>
                <a:latin typeface="Segoe UI"/>
              </a:rPr>
              <a:t>Design workshop</a:t>
            </a:r>
          </a:p>
        </p:txBody>
      </p:sp>
      <p:sp>
        <p:nvSpPr>
          <p:cNvPr id="22" name="TextBox 21"/>
          <p:cNvSpPr txBox="1"/>
          <p:nvPr/>
        </p:nvSpPr>
        <p:spPr>
          <a:xfrm>
            <a:off x="1325880" y="5952744"/>
            <a:ext cx="6217920" cy="274320"/>
          </a:xfrm>
          <a:prstGeom prst="rect">
            <a:avLst/>
          </a:prstGeom>
          <a:noFill/>
        </p:spPr>
        <p:txBody>
          <a:bodyPr wrap="square" lIns="0" rIns="0" tIns="0" bIns="0" anchor="t">
            <a:spAutoFit/>
          </a:bodyPr>
          <a:lstStyle/>
          <a:p>
            <a:pPr algn="l">
              <a:spcBef>
                <a:spcPts val="0"/>
              </a:spcBef>
              <a:spcAft>
                <a:spcPts val="0"/>
              </a:spcAft>
            </a:pPr>
            <a:r>
              <a:rPr sz="950" b="0" i="0">
                <a:solidFill>
                  <a:srgbClr val="9FB3C8"/>
                </a:solidFill>
                <a:latin typeface="Segoe UI"/>
              </a:rPr>
              <a:t>Agree model, sizing, retention and command-centre dashboards.</a:t>
            </a:r>
          </a:p>
        </p:txBody>
      </p:sp>
      <p:sp>
        <p:nvSpPr>
          <p:cNvPr id="23" name="TextBox 22"/>
          <p:cNvSpPr txBox="1"/>
          <p:nvPr/>
        </p:nvSpPr>
        <p:spPr>
          <a:xfrm>
            <a:off x="777240" y="6419088"/>
            <a:ext cx="10789920" cy="274320"/>
          </a:xfrm>
          <a:prstGeom prst="rect">
            <a:avLst/>
          </a:prstGeom>
          <a:noFill/>
        </p:spPr>
        <p:txBody>
          <a:bodyPr wrap="square" lIns="0" rIns="0" tIns="0" bIns="0" anchor="t">
            <a:spAutoFit/>
          </a:bodyPr>
          <a:lstStyle/>
          <a:p>
            <a:pPr algn="l">
              <a:spcBef>
                <a:spcPts val="0"/>
              </a:spcBef>
              <a:spcAft>
                <a:spcPts val="0"/>
              </a:spcAft>
            </a:pPr>
            <a:r>
              <a:rPr sz="950" b="0" i="0">
                <a:solidFill>
                  <a:srgbClr val="6B86A0"/>
                </a:solidFill>
                <a:latin typeface="Segoe UI"/>
              </a:rPr>
              <a:t>www.uila.com   •   Free trial: uila.com/free-trial   •   Delivered in APAC by SecureCentral:  info@securecentral.com.au   •   +61 424 135 693</a:t>
            </a:r>
          </a:p>
        </p:txBody>
      </p:sp>
      <p:sp>
        <p:nvSpPr>
          <p:cNvPr id="24" name="Rounded Rectangle 23"/>
          <p:cNvSpPr/>
          <p:nvPr/>
        </p:nvSpPr>
        <p:spPr>
          <a:xfrm>
            <a:off x="7818120" y="1783080"/>
            <a:ext cx="3749039" cy="4370832"/>
          </a:xfrm>
          <a:prstGeom prst="roundRect">
            <a:avLst>
              <a:gd name="adj" fmla="val 7000"/>
            </a:avLst>
          </a:prstGeom>
          <a:solidFill>
            <a:srgbClr val="102840"/>
          </a:solidFill>
          <a:ln w="16510">
            <a:solidFill>
              <a:srgbClr val="2B4D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7818120" y="1783080"/>
            <a:ext cx="3749039" cy="54864"/>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092440" y="1993392"/>
            <a:ext cx="3291840" cy="22860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YOUR APAC AUTHORISED PARTNER</a:t>
            </a:r>
          </a:p>
        </p:txBody>
      </p:sp>
      <p:pic>
        <p:nvPicPr>
          <p:cNvPr id="27" name="Picture 26" descr="sc_white.png"/>
          <p:cNvPicPr>
            <a:picLocks noChangeAspect="1"/>
          </p:cNvPicPr>
          <p:nvPr/>
        </p:nvPicPr>
        <p:blipFill>
          <a:blip r:embed="rId3"/>
          <a:stretch>
            <a:fillRect/>
          </a:stretch>
        </p:blipFill>
        <p:spPr>
          <a:xfrm>
            <a:off x="8092440" y="2304288"/>
            <a:ext cx="3200400" cy="538898"/>
          </a:xfrm>
          <a:prstGeom prst="rect">
            <a:avLst/>
          </a:prstGeom>
        </p:spPr>
      </p:pic>
      <p:sp>
        <p:nvSpPr>
          <p:cNvPr id="28" name="Rectangle 27"/>
          <p:cNvSpPr/>
          <p:nvPr/>
        </p:nvSpPr>
        <p:spPr>
          <a:xfrm>
            <a:off x="8092440" y="3090672"/>
            <a:ext cx="914400" cy="36576"/>
          </a:xfrm>
          <a:prstGeom prst="rect">
            <a:avLst/>
          </a:prstGeom>
          <a:solidFill>
            <a:srgbClr val="D9A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092440" y="3273552"/>
            <a:ext cx="3291840" cy="731520"/>
          </a:xfrm>
          <a:prstGeom prst="rect">
            <a:avLst/>
          </a:prstGeom>
          <a:noFill/>
        </p:spPr>
        <p:txBody>
          <a:bodyPr wrap="square" lIns="0" rIns="0" tIns="0" bIns="0" anchor="t">
            <a:spAutoFit/>
          </a:bodyPr>
          <a:lstStyle/>
          <a:p>
            <a:pPr algn="l">
              <a:lnSpc>
                <a:spcPct val="125000"/>
              </a:lnSpc>
              <a:spcBef>
                <a:spcPts val="0"/>
              </a:spcBef>
              <a:spcAft>
                <a:spcPts val="0"/>
              </a:spcAft>
            </a:pPr>
            <a:r>
              <a:rPr sz="1050" b="0" i="0">
                <a:solidFill>
                  <a:srgbClr val="CBDCEB"/>
                </a:solidFill>
                <a:latin typeface="Segoe UI"/>
              </a:rPr>
              <a:t>Licensing, deployment, enablement and local first- and second-line support for Uila across Asia Pacific.</a:t>
            </a:r>
          </a:p>
        </p:txBody>
      </p:sp>
      <p:sp>
        <p:nvSpPr>
          <p:cNvPr id="30" name="TextBox 29"/>
          <p:cNvSpPr txBox="1"/>
          <p:nvPr/>
        </p:nvSpPr>
        <p:spPr>
          <a:xfrm>
            <a:off x="8092440" y="4096512"/>
            <a:ext cx="777240" cy="27432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Web</a:t>
            </a:r>
          </a:p>
        </p:txBody>
      </p:sp>
      <p:sp>
        <p:nvSpPr>
          <p:cNvPr id="31" name="TextBox 30"/>
          <p:cNvSpPr txBox="1"/>
          <p:nvPr/>
        </p:nvSpPr>
        <p:spPr>
          <a:xfrm>
            <a:off x="8915400" y="4096512"/>
            <a:ext cx="2514600" cy="274320"/>
          </a:xfrm>
          <a:prstGeom prst="rect">
            <a:avLst/>
          </a:prstGeom>
          <a:noFill/>
        </p:spPr>
        <p:txBody>
          <a:bodyPr wrap="square" lIns="0" rIns="0" tIns="0" bIns="0" anchor="t">
            <a:spAutoFit/>
          </a:bodyPr>
          <a:lstStyle/>
          <a:p>
            <a:pPr algn="l">
              <a:spcBef>
                <a:spcPts val="0"/>
              </a:spcBef>
              <a:spcAft>
                <a:spcPts val="0"/>
              </a:spcAft>
            </a:pPr>
            <a:r>
              <a:rPr sz="1000" b="0" i="0">
                <a:solidFill>
                  <a:srgbClr val="FFFFFF"/>
                </a:solidFill>
                <a:latin typeface="Segoe UI"/>
              </a:rPr>
              <a:t>www.securecentral.com.au</a:t>
            </a:r>
          </a:p>
        </p:txBody>
      </p:sp>
      <p:sp>
        <p:nvSpPr>
          <p:cNvPr id="32" name="TextBox 31"/>
          <p:cNvSpPr txBox="1"/>
          <p:nvPr/>
        </p:nvSpPr>
        <p:spPr>
          <a:xfrm>
            <a:off x="8092440" y="4498848"/>
            <a:ext cx="777240" cy="27432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Email</a:t>
            </a:r>
          </a:p>
        </p:txBody>
      </p:sp>
      <p:sp>
        <p:nvSpPr>
          <p:cNvPr id="33" name="TextBox 32"/>
          <p:cNvSpPr txBox="1"/>
          <p:nvPr/>
        </p:nvSpPr>
        <p:spPr>
          <a:xfrm>
            <a:off x="8915400" y="4498848"/>
            <a:ext cx="2514600" cy="274320"/>
          </a:xfrm>
          <a:prstGeom prst="rect">
            <a:avLst/>
          </a:prstGeom>
          <a:noFill/>
        </p:spPr>
        <p:txBody>
          <a:bodyPr wrap="square" lIns="0" rIns="0" tIns="0" bIns="0" anchor="t">
            <a:spAutoFit/>
          </a:bodyPr>
          <a:lstStyle/>
          <a:p>
            <a:pPr algn="l">
              <a:spcBef>
                <a:spcPts val="0"/>
              </a:spcBef>
              <a:spcAft>
                <a:spcPts val="0"/>
              </a:spcAft>
            </a:pPr>
            <a:r>
              <a:rPr sz="1000" b="0" i="0">
                <a:solidFill>
                  <a:srgbClr val="FFFFFF"/>
                </a:solidFill>
                <a:latin typeface="Segoe UI"/>
              </a:rPr>
              <a:t>info@securecentral.com.au</a:t>
            </a:r>
          </a:p>
        </p:txBody>
      </p:sp>
      <p:sp>
        <p:nvSpPr>
          <p:cNvPr id="34" name="TextBox 33"/>
          <p:cNvSpPr txBox="1"/>
          <p:nvPr/>
        </p:nvSpPr>
        <p:spPr>
          <a:xfrm>
            <a:off x="8092440" y="4901184"/>
            <a:ext cx="777240" cy="27432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Phone</a:t>
            </a:r>
          </a:p>
        </p:txBody>
      </p:sp>
      <p:sp>
        <p:nvSpPr>
          <p:cNvPr id="35" name="TextBox 34"/>
          <p:cNvSpPr txBox="1"/>
          <p:nvPr/>
        </p:nvSpPr>
        <p:spPr>
          <a:xfrm>
            <a:off x="8915400" y="4901184"/>
            <a:ext cx="2514600" cy="274320"/>
          </a:xfrm>
          <a:prstGeom prst="rect">
            <a:avLst/>
          </a:prstGeom>
          <a:noFill/>
        </p:spPr>
        <p:txBody>
          <a:bodyPr wrap="square" lIns="0" rIns="0" tIns="0" bIns="0" anchor="t">
            <a:spAutoFit/>
          </a:bodyPr>
          <a:lstStyle/>
          <a:p>
            <a:pPr algn="l">
              <a:spcBef>
                <a:spcPts val="0"/>
              </a:spcBef>
              <a:spcAft>
                <a:spcPts val="0"/>
              </a:spcAft>
            </a:pPr>
            <a:r>
              <a:rPr sz="1000" b="0" i="0">
                <a:solidFill>
                  <a:srgbClr val="FFFFFF"/>
                </a:solidFill>
                <a:latin typeface="Segoe UI"/>
              </a:rPr>
              <a:t>+61 424 135 693</a:t>
            </a:r>
          </a:p>
        </p:txBody>
      </p:sp>
      <p:sp>
        <p:nvSpPr>
          <p:cNvPr id="36" name="TextBox 35"/>
          <p:cNvSpPr txBox="1"/>
          <p:nvPr/>
        </p:nvSpPr>
        <p:spPr>
          <a:xfrm>
            <a:off x="8092440" y="5303520"/>
            <a:ext cx="777240" cy="274320"/>
          </a:xfrm>
          <a:prstGeom prst="rect">
            <a:avLst/>
          </a:prstGeom>
          <a:noFill/>
        </p:spPr>
        <p:txBody>
          <a:bodyPr wrap="square" lIns="0" rIns="0" tIns="0" bIns="0" anchor="t">
            <a:spAutoFit/>
          </a:bodyPr>
          <a:lstStyle/>
          <a:p>
            <a:pPr algn="l">
              <a:spcBef>
                <a:spcPts val="0"/>
              </a:spcBef>
              <a:spcAft>
                <a:spcPts val="0"/>
              </a:spcAft>
            </a:pPr>
            <a:r>
              <a:rPr sz="950" b="1" i="0">
                <a:solidFill>
                  <a:srgbClr val="D9A21B"/>
                </a:solidFill>
                <a:latin typeface="Segoe UI"/>
              </a:rPr>
              <a:t>Markets</a:t>
            </a:r>
          </a:p>
        </p:txBody>
      </p:sp>
      <p:sp>
        <p:nvSpPr>
          <p:cNvPr id="37" name="TextBox 36"/>
          <p:cNvSpPr txBox="1"/>
          <p:nvPr/>
        </p:nvSpPr>
        <p:spPr>
          <a:xfrm>
            <a:off x="8915400" y="5303520"/>
            <a:ext cx="2514600" cy="274320"/>
          </a:xfrm>
          <a:prstGeom prst="rect">
            <a:avLst/>
          </a:prstGeom>
          <a:noFill/>
        </p:spPr>
        <p:txBody>
          <a:bodyPr wrap="square" lIns="0" rIns="0" tIns="0" bIns="0" anchor="t">
            <a:spAutoFit/>
          </a:bodyPr>
          <a:lstStyle/>
          <a:p>
            <a:pPr algn="l">
              <a:spcBef>
                <a:spcPts val="0"/>
              </a:spcBef>
              <a:spcAft>
                <a:spcPts val="0"/>
              </a:spcAft>
            </a:pPr>
            <a:r>
              <a:rPr sz="1000" b="0" i="0">
                <a:solidFill>
                  <a:srgbClr val="FFFFFF"/>
                </a:solidFill>
                <a:latin typeface="Segoe UI"/>
              </a:rPr>
              <a:t>AU · NZ · SG · MY · ID</a:t>
            </a:r>
          </a:p>
        </p:txBody>
      </p:sp>
      <p:sp>
        <p:nvSpPr>
          <p:cNvPr id="38" name="TextBox 37"/>
          <p:cNvSpPr txBox="1"/>
          <p:nvPr/>
        </p:nvSpPr>
        <p:spPr>
          <a:xfrm>
            <a:off x="8092440" y="5815584"/>
            <a:ext cx="3291840" cy="228600"/>
          </a:xfrm>
          <a:prstGeom prst="rect">
            <a:avLst/>
          </a:prstGeom>
          <a:noFill/>
        </p:spPr>
        <p:txBody>
          <a:bodyPr wrap="square" lIns="0" rIns="0" tIns="0" bIns="0" anchor="t">
            <a:spAutoFit/>
          </a:bodyPr>
          <a:lstStyle/>
          <a:p>
            <a:pPr algn="l">
              <a:spcBef>
                <a:spcPts val="0"/>
              </a:spcBef>
              <a:spcAft>
                <a:spcPts val="0"/>
              </a:spcAft>
            </a:pPr>
            <a:r>
              <a:rPr sz="800" b="0" i="0">
                <a:solidFill>
                  <a:srgbClr val="7D93A8"/>
                </a:solidFill>
                <a:latin typeface="Segoe UI"/>
              </a:rPr>
              <a:t>SecureCentral Global Pty Ltd  ·  A Pioneer Infotech Company</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84048"/>
            <a:ext cx="9144000" cy="274320"/>
          </a:xfrm>
          <a:prstGeom prst="rect">
            <a:avLst/>
          </a:prstGeom>
          <a:noFill/>
        </p:spPr>
        <p:txBody>
          <a:bodyPr wrap="square" lIns="0" rIns="0" tIns="0" bIns="0" anchor="t">
            <a:spAutoFit/>
          </a:bodyPr>
          <a:lstStyle/>
          <a:p>
            <a:pPr algn="l">
              <a:spcBef>
                <a:spcPts val="0"/>
              </a:spcBef>
              <a:spcAft>
                <a:spcPts val="0"/>
              </a:spcAft>
            </a:pPr>
            <a:r>
              <a:rPr sz="1150" b="1" i="0">
                <a:solidFill>
                  <a:srgbClr val="29A8E0"/>
                </a:solidFill>
                <a:latin typeface="Segoe UI"/>
              </a:rPr>
              <a:t>APPENDIX</a:t>
            </a:r>
          </a:p>
        </p:txBody>
      </p:sp>
      <p:sp>
        <p:nvSpPr>
          <p:cNvPr id="5" name="TextBox 4"/>
          <p:cNvSpPr txBox="1"/>
          <p:nvPr/>
        </p:nvSpPr>
        <p:spPr>
          <a:xfrm>
            <a:off x="566928" y="658368"/>
            <a:ext cx="10515600" cy="548640"/>
          </a:xfrm>
          <a:prstGeom prst="rect">
            <a:avLst/>
          </a:prstGeom>
          <a:noFill/>
        </p:spPr>
        <p:txBody>
          <a:bodyPr wrap="square" lIns="0" rIns="0" tIns="0" bIns="0" anchor="t">
            <a:spAutoFit/>
          </a:bodyPr>
          <a:lstStyle/>
          <a:p>
            <a:pPr algn="l">
              <a:spcBef>
                <a:spcPts val="0"/>
              </a:spcBef>
              <a:spcAft>
                <a:spcPts val="0"/>
              </a:spcAft>
            </a:pPr>
            <a:r>
              <a:rPr sz="3000" b="1" i="0">
                <a:solidFill>
                  <a:srgbClr val="FFFFFF"/>
                </a:solidFill>
                <a:latin typeface="Segoe UI"/>
              </a:rPr>
              <a:t>Sources &amp; assumptions</a:t>
            </a:r>
          </a:p>
        </p:txBody>
      </p:sp>
      <p:sp>
        <p:nvSpPr>
          <p:cNvPr id="6" name="TextBox 5"/>
          <p:cNvSpPr txBox="1"/>
          <p:nvPr/>
        </p:nvSpPr>
        <p:spPr>
          <a:xfrm>
            <a:off x="566928" y="1207008"/>
            <a:ext cx="10607040" cy="365760"/>
          </a:xfrm>
          <a:prstGeom prst="rect">
            <a:avLst/>
          </a:prstGeom>
          <a:noFill/>
        </p:spPr>
        <p:txBody>
          <a:bodyPr wrap="square" lIns="0" rIns="0" tIns="0" bIns="0" anchor="t">
            <a:spAutoFit/>
          </a:bodyPr>
          <a:lstStyle/>
          <a:p>
            <a:pPr algn="l">
              <a:spcBef>
                <a:spcPts val="0"/>
              </a:spcBef>
              <a:spcAft>
                <a:spcPts val="0"/>
              </a:spcAft>
            </a:pPr>
            <a:r>
              <a:rPr sz="1300" b="0" i="0">
                <a:solidFill>
                  <a:srgbClr val="9FB3C8"/>
                </a:solidFill>
                <a:latin typeface="Segoe UI"/>
              </a:rPr>
              <a:t>So every claim in this deck can be traced</a:t>
            </a:r>
          </a:p>
        </p:txBody>
      </p:sp>
      <p:pic>
        <p:nvPicPr>
          <p:cNvPr id="7" name="Picture 6" descr="logo_white.png"/>
          <p:cNvPicPr>
            <a:picLocks noChangeAspect="1"/>
          </p:cNvPicPr>
          <p:nvPr/>
        </p:nvPicPr>
        <p:blipFill>
          <a:blip r:embed="rId2"/>
          <a:stretch>
            <a:fillRect/>
          </a:stretch>
        </p:blipFill>
        <p:spPr>
          <a:xfrm>
            <a:off x="10927080" y="384048"/>
            <a:ext cx="960120" cy="333954"/>
          </a:xfrm>
          <a:prstGeom prst="rect">
            <a:avLst/>
          </a:prstGeom>
        </p:spPr>
      </p:pic>
      <p:sp>
        <p:nvSpPr>
          <p:cNvPr id="8" name="Rounded Rectangle 7"/>
          <p:cNvSpPr/>
          <p:nvPr/>
        </p:nvSpPr>
        <p:spPr>
          <a:xfrm>
            <a:off x="566928" y="1737360"/>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1737360"/>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22960" y="1801368"/>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Product capability, pillars and positioning</a:t>
            </a:r>
          </a:p>
        </p:txBody>
      </p:sp>
      <p:sp>
        <p:nvSpPr>
          <p:cNvPr id="11" name="TextBox 10"/>
          <p:cNvSpPr txBox="1"/>
          <p:nvPr/>
        </p:nvSpPr>
        <p:spPr>
          <a:xfrm>
            <a:off x="5669280" y="1801368"/>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uila.com — Performance Observability, Application Dependency Mapping, Cyber Threat Protection pages</a:t>
            </a:r>
          </a:p>
        </p:txBody>
      </p:sp>
      <p:sp>
        <p:nvSpPr>
          <p:cNvPr id="12" name="Rounded Rectangle 11"/>
          <p:cNvSpPr/>
          <p:nvPr/>
        </p:nvSpPr>
        <p:spPr>
          <a:xfrm>
            <a:off x="566928" y="2313432"/>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66928" y="2313432"/>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22960" y="2377439"/>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Architecture and component roles</a:t>
            </a:r>
          </a:p>
        </p:txBody>
      </p:sp>
      <p:sp>
        <p:nvSpPr>
          <p:cNvPr id="15" name="TextBox 14"/>
          <p:cNvSpPr txBox="1"/>
          <p:nvPr/>
        </p:nvSpPr>
        <p:spPr>
          <a:xfrm>
            <a:off x="5669280" y="2377439"/>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uila.com/products/how-it-works and the uObserve User Guide (vST, iST, LST, vIC, Log DB Server, UMAS)</a:t>
            </a:r>
          </a:p>
        </p:txBody>
      </p:sp>
      <p:sp>
        <p:nvSpPr>
          <p:cNvPr id="16" name="Rounded Rectangle 15"/>
          <p:cNvSpPr/>
          <p:nvPr/>
        </p:nvSpPr>
        <p:spPr>
          <a:xfrm>
            <a:off x="566928" y="2889504"/>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2889504"/>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22960" y="2953512"/>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Sizing figures in the deployment table</a:t>
            </a:r>
          </a:p>
        </p:txBody>
      </p:sp>
      <p:sp>
        <p:nvSpPr>
          <p:cNvPr id="19" name="TextBox 18"/>
          <p:cNvSpPr txBox="1"/>
          <p:nvPr/>
        </p:nvSpPr>
        <p:spPr>
          <a:xfrm>
            <a:off x="5669280" y="2953512"/>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uila.com/products/uila-system-requirements (VMware reference, 1-month retention)</a:t>
            </a:r>
          </a:p>
        </p:txBody>
      </p:sp>
      <p:sp>
        <p:nvSpPr>
          <p:cNvPr id="20" name="Rounded Rectangle 19"/>
          <p:cNvSpPr/>
          <p:nvPr/>
        </p:nvSpPr>
        <p:spPr>
          <a:xfrm>
            <a:off x="566928" y="3465576"/>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465576"/>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22960" y="3529584"/>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Customer names and quotations</a:t>
            </a:r>
          </a:p>
        </p:txBody>
      </p:sp>
      <p:sp>
        <p:nvSpPr>
          <p:cNvPr id="23" name="TextBox 22"/>
          <p:cNvSpPr txBox="1"/>
          <p:nvPr/>
        </p:nvSpPr>
        <p:spPr>
          <a:xfrm>
            <a:off x="5669280" y="3529584"/>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uila.com/products/customer-testimonials and published success-story PDFs</a:t>
            </a:r>
          </a:p>
        </p:txBody>
      </p:sp>
      <p:sp>
        <p:nvSpPr>
          <p:cNvPr id="24" name="Rounded Rectangle 23"/>
          <p:cNvSpPr/>
          <p:nvPr/>
        </p:nvSpPr>
        <p:spPr>
          <a:xfrm>
            <a:off x="566928" y="4041648"/>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041648"/>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22960" y="4105656"/>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Platform support (vSphere 8, Horizon, NSX-T/V, Nutanix, Hyper-V, Scale)</a:t>
            </a:r>
          </a:p>
        </p:txBody>
      </p:sp>
      <p:sp>
        <p:nvSpPr>
          <p:cNvPr id="27" name="TextBox 26"/>
          <p:cNvSpPr txBox="1"/>
          <p:nvPr/>
        </p:nvSpPr>
        <p:spPr>
          <a:xfrm>
            <a:off x="5669280" y="4105656"/>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Uila press releases and technology-partner pages</a:t>
            </a:r>
          </a:p>
        </p:txBody>
      </p:sp>
      <p:sp>
        <p:nvSpPr>
          <p:cNvPr id="28" name="Rounded Rectangle 27"/>
          <p:cNvSpPr/>
          <p:nvPr/>
        </p:nvSpPr>
        <p:spPr>
          <a:xfrm>
            <a:off x="566928" y="4617720"/>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617720"/>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2960" y="4681728"/>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Screenshots</a:t>
            </a:r>
          </a:p>
        </p:txBody>
      </p:sp>
      <p:sp>
        <p:nvSpPr>
          <p:cNvPr id="31" name="TextBox 30"/>
          <p:cNvSpPr txBox="1"/>
          <p:nvPr/>
        </p:nvSpPr>
        <p:spPr>
          <a:xfrm>
            <a:off x="5669280" y="4681728"/>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Product screens published on uila.com; cropped for legibility, otherwise unmodified</a:t>
            </a:r>
          </a:p>
        </p:txBody>
      </p:sp>
      <p:sp>
        <p:nvSpPr>
          <p:cNvPr id="32" name="Rounded Rectangle 31"/>
          <p:cNvSpPr/>
          <p:nvPr/>
        </p:nvSpPr>
        <p:spPr>
          <a:xfrm>
            <a:off x="566928" y="5193792"/>
            <a:ext cx="11064240" cy="521207"/>
          </a:xfrm>
          <a:prstGeom prst="roundRect">
            <a:avLst>
              <a:gd name="adj" fmla="val 12000"/>
            </a:avLst>
          </a:prstGeom>
          <a:solidFill>
            <a:srgbClr val="0E2338"/>
          </a:solidFill>
          <a:ln w="12700">
            <a:solidFill>
              <a:srgbClr val="1F44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193792"/>
            <a:ext cx="45720" cy="521207"/>
          </a:xfrm>
          <a:prstGeom prst="rect">
            <a:avLst/>
          </a:prstGeom>
          <a:solidFill>
            <a:srgbClr val="29A8E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822960" y="5257800"/>
            <a:ext cx="4572000" cy="457200"/>
          </a:xfrm>
          <a:prstGeom prst="rect">
            <a:avLst/>
          </a:prstGeom>
          <a:noFill/>
        </p:spPr>
        <p:txBody>
          <a:bodyPr wrap="square" lIns="0" rIns="0" tIns="0" bIns="0" anchor="t">
            <a:spAutoFit/>
          </a:bodyPr>
          <a:lstStyle/>
          <a:p>
            <a:pPr algn="l">
              <a:lnSpc>
                <a:spcPct val="105000"/>
              </a:lnSpc>
              <a:spcBef>
                <a:spcPts val="0"/>
              </a:spcBef>
              <a:spcAft>
                <a:spcPts val="0"/>
              </a:spcAft>
            </a:pPr>
            <a:r>
              <a:rPr sz="1000" b="1" i="0">
                <a:solidFill>
                  <a:srgbClr val="FFFFFF"/>
                </a:solidFill>
                <a:latin typeface="Segoe UI"/>
              </a:rPr>
              <a:t>SecureCentral partner details, markets and practice areas</a:t>
            </a:r>
          </a:p>
        </p:txBody>
      </p:sp>
      <p:sp>
        <p:nvSpPr>
          <p:cNvPr id="35" name="TextBox 34"/>
          <p:cNvSpPr txBox="1"/>
          <p:nvPr/>
        </p:nvSpPr>
        <p:spPr>
          <a:xfrm>
            <a:off x="5669280" y="5257800"/>
            <a:ext cx="5760720" cy="457200"/>
          </a:xfrm>
          <a:prstGeom prst="rect">
            <a:avLst/>
          </a:prstGeom>
          <a:noFill/>
        </p:spPr>
        <p:txBody>
          <a:bodyPr wrap="square" lIns="0" rIns="0" tIns="0" bIns="0" anchor="t">
            <a:spAutoFit/>
          </a:bodyPr>
          <a:lstStyle/>
          <a:p>
            <a:pPr algn="l">
              <a:lnSpc>
                <a:spcPct val="105000"/>
              </a:lnSpc>
              <a:spcBef>
                <a:spcPts val="0"/>
              </a:spcBef>
              <a:spcAft>
                <a:spcPts val="0"/>
              </a:spcAft>
            </a:pPr>
            <a:r>
              <a:rPr sz="900" b="0" i="0">
                <a:solidFill>
                  <a:srgbClr val="9FB3C8"/>
                </a:solidFill>
                <a:latin typeface="Segoe UI"/>
              </a:rPr>
              <a:t>securecentral.com.au — home page, Uila partner page and business registration footer</a:t>
            </a:r>
          </a:p>
        </p:txBody>
      </p:sp>
      <p:sp>
        <p:nvSpPr>
          <p:cNvPr id="36" name="Rounded Rectangle 35"/>
          <p:cNvSpPr/>
          <p:nvPr/>
        </p:nvSpPr>
        <p:spPr>
          <a:xfrm>
            <a:off x="566928" y="5852160"/>
            <a:ext cx="11064240" cy="457200"/>
          </a:xfrm>
          <a:prstGeom prst="roundRect">
            <a:avLst>
              <a:gd name="adj" fmla="val 20000"/>
            </a:avLst>
          </a:prstGeom>
          <a:solidFill>
            <a:srgbClr val="1A1F12"/>
          </a:solidFill>
          <a:ln w="13970">
            <a:solidFill>
              <a:srgbClr val="F5A62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22960" y="5961888"/>
            <a:ext cx="10607040" cy="274320"/>
          </a:xfrm>
          <a:prstGeom prst="rect">
            <a:avLst/>
          </a:prstGeom>
          <a:noFill/>
        </p:spPr>
        <p:txBody>
          <a:bodyPr wrap="square" lIns="0" rIns="0" tIns="0" bIns="0" anchor="t">
            <a:spAutoFit/>
          </a:bodyPr>
          <a:lstStyle/>
          <a:p>
            <a:pPr algn="l">
              <a:spcBef>
                <a:spcPts val="0"/>
              </a:spcBef>
              <a:spcAft>
                <a:spcPts val="0"/>
              </a:spcAft>
            </a:pPr>
            <a:r>
              <a:rPr sz="950" b="0" i="0">
                <a:solidFill>
                  <a:srgbClr val="F5A623"/>
                </a:solidFill>
                <a:latin typeface="Segoe UI"/>
              </a:rPr>
              <a:t>Assumption: the command-centre video-wall layout and the five-stage rollout plan are Uila-informed recommendations by the author, not vendor-published artefacts.</a:t>
            </a:r>
          </a:p>
        </p:txBody>
      </p:sp>
      <p:sp>
        <p:nvSpPr>
          <p:cNvPr id="38" name="TextBox 37"/>
          <p:cNvSpPr txBox="1"/>
          <p:nvPr/>
        </p:nvSpPr>
        <p:spPr>
          <a:xfrm>
            <a:off x="566928" y="6419088"/>
            <a:ext cx="5852160" cy="274320"/>
          </a:xfrm>
          <a:prstGeom prst="rect">
            <a:avLst/>
          </a:prstGeom>
          <a:noFill/>
        </p:spPr>
        <p:txBody>
          <a:bodyPr wrap="square" lIns="0" rIns="0" tIns="0" bIns="0" anchor="t">
            <a:spAutoFit/>
          </a:bodyPr>
          <a:lstStyle/>
          <a:p>
            <a:pPr algn="l">
              <a:spcBef>
                <a:spcPts val="0"/>
              </a:spcBef>
              <a:spcAft>
                <a:spcPts val="0"/>
              </a:spcAft>
            </a:pPr>
            <a:r>
              <a:rPr sz="900" b="0" i="0">
                <a:solidFill>
                  <a:srgbClr val="5A748C"/>
                </a:solidFill>
                <a:latin typeface="Segoe UI"/>
              </a:rPr>
              <a:t>Uila uObserve™  |  Application-Centric Full-Stack Observability</a:t>
            </a:r>
          </a:p>
        </p:txBody>
      </p:sp>
      <p:pic>
        <p:nvPicPr>
          <p:cNvPr id="39" name="Picture 38" descr="sc_fox_white.png"/>
          <p:cNvPicPr>
            <a:picLocks noChangeAspect="1"/>
          </p:cNvPicPr>
          <p:nvPr/>
        </p:nvPicPr>
        <p:blipFill>
          <a:blip r:embed="rId3"/>
          <a:stretch>
            <a:fillRect/>
          </a:stretch>
        </p:blipFill>
        <p:spPr>
          <a:xfrm>
            <a:off x="7571231" y="6355080"/>
            <a:ext cx="237744" cy="220226"/>
          </a:xfrm>
          <a:prstGeom prst="rect">
            <a:avLst/>
          </a:prstGeom>
        </p:spPr>
      </p:pic>
      <p:sp>
        <p:nvSpPr>
          <p:cNvPr id="40" name="TextBox 39"/>
          <p:cNvSpPr txBox="1"/>
          <p:nvPr/>
        </p:nvSpPr>
        <p:spPr>
          <a:xfrm>
            <a:off x="7882127" y="6419088"/>
            <a:ext cx="2834640" cy="274320"/>
          </a:xfrm>
          <a:prstGeom prst="rect">
            <a:avLst/>
          </a:prstGeom>
          <a:noFill/>
        </p:spPr>
        <p:txBody>
          <a:bodyPr wrap="square" lIns="0" rIns="0" tIns="0" bIns="0" anchor="t">
            <a:spAutoFit/>
          </a:bodyPr>
          <a:lstStyle/>
          <a:p>
            <a:pPr algn="l">
              <a:spcBef>
                <a:spcPts val="0"/>
              </a:spcBef>
              <a:spcAft>
                <a:spcPts val="0"/>
              </a:spcAft>
            </a:pPr>
            <a:r>
              <a:rPr sz="900" b="0" i="0">
                <a:solidFill>
                  <a:srgbClr val="8A7A52"/>
                </a:solidFill>
                <a:latin typeface="Segoe UI"/>
              </a:rPr>
              <a:t>APAC Authorised Partner  ·  securecentral.com.au</a:t>
            </a:r>
          </a:p>
        </p:txBody>
      </p:sp>
      <p:sp>
        <p:nvSpPr>
          <p:cNvPr id="41" name="TextBox 40"/>
          <p:cNvSpPr txBox="1"/>
          <p:nvPr/>
        </p:nvSpPr>
        <p:spPr>
          <a:xfrm>
            <a:off x="10881360" y="6419088"/>
            <a:ext cx="822960" cy="274320"/>
          </a:xfrm>
          <a:prstGeom prst="rect">
            <a:avLst/>
          </a:prstGeom>
          <a:noFill/>
        </p:spPr>
        <p:txBody>
          <a:bodyPr wrap="square" lIns="0" rIns="0" tIns="0" bIns="0" anchor="t">
            <a:spAutoFit/>
          </a:bodyPr>
          <a:lstStyle/>
          <a:p>
            <a:pPr algn="r">
              <a:spcBef>
                <a:spcPts val="0"/>
              </a:spcBef>
              <a:spcAft>
                <a:spcPts val="0"/>
              </a:spcAft>
            </a:pPr>
            <a:r>
              <a:rPr sz="900" b="0" i="0">
                <a:solidFill>
                  <a:srgbClr val="5A748C"/>
                </a:solidFill>
                <a:latin typeface="Segoe UI"/>
              </a:rPr>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