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45720" y="-45720"/>
            <a:ext cx="12298680" cy="6949440"/>
          </a:xfrm>
          <a:prstGeom prst="rect">
            <a:avLst/>
          </a:prstGeom>
          <a:solidFill>
            <a:srgbClr val="0F1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Oval 3"/>
          <p:cNvSpPr/>
          <p:nvPr/>
        </p:nvSpPr>
        <p:spPr>
          <a:xfrm>
            <a:off x="7498079" y="-1463040"/>
            <a:ext cx="6766560" cy="6766560"/>
          </a:xfrm>
          <a:prstGeom prst="ellipse">
            <a:avLst/>
          </a:prstGeom>
          <a:solidFill>
            <a:srgbClr val="2A35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Picture 4" descr="s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658368"/>
            <a:ext cx="2733675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7240" y="178308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1">
                <a:solidFill>
                  <a:srgbClr val="D69F26"/>
                </a:solidFill>
                <a:latin typeface="Segoe UI"/>
              </a:rPr>
              <a:t>PROOF OF CONCEPT  ·  KICKOFF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76272"/>
            <a:ext cx="813816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Zimperium MAPS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Mobile Application Protection Suite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069080"/>
            <a:ext cx="76809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500" b="0">
                <a:solidFill>
                  <a:srgbClr val="C4CCD6"/>
                </a:solidFill>
                <a:latin typeface="Segoe UI"/>
              </a:rPr>
              <a:t>zScan  ·  zShield  ·  zKeyBox  ·  zDefend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4572000"/>
            <a:ext cx="5120640" cy="18288"/>
          </a:xfrm>
          <a:prstGeom prst="rect">
            <a:avLst/>
          </a:prstGeom>
          <a:solidFill>
            <a:srgbClr val="3A46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77240" y="4791456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D69F26"/>
                </a:solidFill>
                <a:latin typeface="Segoe UI"/>
              </a:rPr>
              <a:t>AUTHORISED VALUE-ADDED PARTNER</a:t>
            </a:r>
          </a:p>
        </p:txBody>
      </p:sp>
      <p:pic>
        <p:nvPicPr>
          <p:cNvPr id="11" name="Picture 10" descr="zim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084064"/>
            <a:ext cx="1883229" cy="457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7240" y="5897880"/>
            <a:ext cx="68580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300"/>
              </a:spcAft>
            </a:pPr>
            <a:r>
              <a:rPr sz="1100" b="0">
                <a:solidFill>
                  <a:srgbClr val="8A94A2"/>
                </a:solidFill>
                <a:latin typeface="Segoe UI"/>
              </a:rPr>
              <a:t>Customer: [Account Name]        Date: [DD MMM YYYY]</a:t>
            </a:r>
          </a:p>
          <a:p>
            <a:pPr algn="l">
              <a:lnSpc>
                <a:spcPct val="125000"/>
              </a:lnSpc>
              <a:spcAft>
                <a:spcPts val="300"/>
              </a:spcAft>
            </a:pPr>
            <a:r>
              <a:rPr sz="1100" b="0">
                <a:solidFill>
                  <a:srgbClr val="8A94A2"/>
                </a:solidFill>
                <a:latin typeface="Segoe UI"/>
              </a:rPr>
              <a:t>SC-ZIM-MAPS-POC v1.0   ·   Confidential — Customer &amp; Partner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45720" y="-45720"/>
            <a:ext cx="12298680" cy="6949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0" y="1074420"/>
            <a:ext cx="12191695" cy="32004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Picture 4" descr="s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29184"/>
            <a:ext cx="2296287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1481328"/>
            <a:ext cx="9601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D69F26"/>
                </a:solidFill>
                <a:latin typeface="Segoe UI"/>
              </a:rPr>
              <a:t>THE GOAL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6070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3000" b="1">
                <a:solidFill>
                  <a:srgbClr val="0F1520"/>
                </a:solidFill>
                <a:latin typeface="Segoe UI"/>
              </a:rPr>
              <a:t>zMAPS Proof of Concept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487168"/>
            <a:ext cx="822960" cy="45720"/>
          </a:xfrm>
          <a:prstGeom prst="rect">
            <a:avLst/>
          </a:prstGeom>
          <a:solidFill>
            <a:srgbClr val="B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4864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0">
                <a:solidFill>
                  <a:srgbClr val="5A6676"/>
                </a:solidFill>
                <a:latin typeface="Segoe UI"/>
              </a:rPr>
              <a:t>SecureCentral  ·  Authorised Value-Added Partner for Zimperium  ·  Asia Pacific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583680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5A6676"/>
                </a:solidFill>
                <a:latin typeface="Segoe UI"/>
              </a:rPr>
              <a:t>01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880360"/>
            <a:ext cx="361188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548640" y="2880360"/>
            <a:ext cx="3611880" cy="82296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246120"/>
            <a:ext cx="2971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700" b="1">
                <a:solidFill>
                  <a:srgbClr val="0F1520"/>
                </a:solidFill>
                <a:latin typeface="Segoe UI"/>
              </a:rPr>
              <a:t>Exponential posture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931920"/>
            <a:ext cx="29718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200" b="0">
                <a:solidFill>
                  <a:srgbClr val="5A6676"/>
                </a:solidFill>
                <a:latin typeface="Segoe UI"/>
              </a:rPr>
              <a:t>zMAPS modules each address a different security aspect of a mobile application. Combining several modules increases the app's security posture exponentially — the aim is to apply more than one to at least a single application.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61103" y="2880360"/>
            <a:ext cx="361188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4261103" y="2880360"/>
            <a:ext cx="3611880" cy="82296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581143" y="3246120"/>
            <a:ext cx="2971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700" b="1">
                <a:solidFill>
                  <a:srgbClr val="0F1520"/>
                </a:solidFill>
                <a:latin typeface="Segoe UI"/>
              </a:rPr>
              <a:t>Confidence, not production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1143" y="3931920"/>
            <a:ext cx="29718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200" b="0">
                <a:solidFill>
                  <a:srgbClr val="5A6676"/>
                </a:solidFill>
                <a:latin typeface="Segoe UI"/>
              </a:rPr>
              <a:t>During the POC the aim is not to deliver production-grade protection, but to deliver confidence that zMAPS meets your ultimate security requirements.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973567" y="2880360"/>
            <a:ext cx="361188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7973567" y="2880360"/>
            <a:ext cx="3611880" cy="82296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293607" y="3246120"/>
            <a:ext cx="2971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700" b="1">
                <a:solidFill>
                  <a:srgbClr val="0F1520"/>
                </a:solidFill>
                <a:latin typeface="Segoe UI"/>
              </a:rPr>
              <a:t>Evidence-based decision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93607" y="3931920"/>
            <a:ext cx="29718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200" b="0">
                <a:solidFill>
                  <a:srgbClr val="5A6676"/>
                </a:solidFill>
                <a:latin typeface="Segoe UI"/>
              </a:rPr>
              <a:t>Every test case produces recorded evidence — console events, screenshots and logs — so security, engineering and executive stakeholders decide on facts.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45720" y="-45720"/>
            <a:ext cx="12298680" cy="6949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0" y="1074420"/>
            <a:ext cx="12191695" cy="32004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Picture 4" descr="s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29184"/>
            <a:ext cx="2296287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1481328"/>
            <a:ext cx="9601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D69F26"/>
                </a:solidFill>
                <a:latin typeface="Segoe UI"/>
              </a:rPr>
              <a:t>THE SCOPE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6070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3000" b="1">
                <a:solidFill>
                  <a:srgbClr val="0F1520"/>
                </a:solidFill>
                <a:latin typeface="Segoe UI"/>
              </a:rPr>
              <a:t>In scope, out of scope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487168"/>
            <a:ext cx="822960" cy="45720"/>
          </a:xfrm>
          <a:prstGeom prst="rect">
            <a:avLst/>
          </a:prstGeom>
          <a:solidFill>
            <a:srgbClr val="B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4864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0">
                <a:solidFill>
                  <a:srgbClr val="5A6676"/>
                </a:solidFill>
                <a:latin typeface="Segoe UI"/>
              </a:rPr>
              <a:t>SecureCentral  ·  Authorised Value-Added Partner for Zimperium  ·  Asia Pacific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583680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5A6676"/>
                </a:solidFill>
                <a:latin typeface="Segoe UI"/>
              </a:rPr>
              <a:t>02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834640"/>
            <a:ext cx="557784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548640" y="2834640"/>
            <a:ext cx="5577840" cy="82296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154680"/>
            <a:ext cx="493776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1">
                <a:solidFill>
                  <a:srgbClr val="D69F26"/>
                </a:solidFill>
                <a:latin typeface="Segoe UI"/>
              </a:rPr>
              <a:t>IN SCOPE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566160"/>
            <a:ext cx="493776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900"/>
              </a:spcAft>
            </a:pPr>
            <a:r>
              <a:rPr sz="1300" b="0">
                <a:solidFill>
                  <a:srgbClr val="1E2836"/>
                </a:solidFill>
                <a:latin typeface="Segoe UI"/>
              </a:rPr>
              <a:t>Validate application of code protection capabilities (zShield)</a:t>
            </a:r>
          </a:p>
          <a:p>
            <a:pPr algn="l">
              <a:lnSpc>
                <a:spcPct val="125000"/>
              </a:lnSpc>
              <a:spcAft>
                <a:spcPts val="900"/>
              </a:spcAft>
            </a:pPr>
            <a:r>
              <a:rPr sz="1300" b="0">
                <a:solidFill>
                  <a:srgbClr val="1E2836"/>
                </a:solidFill>
                <a:latin typeface="Segoe UI"/>
              </a:rPr>
              <a:t>Validate zDefend detection and integration capabilities</a:t>
            </a:r>
          </a:p>
          <a:p>
            <a:pPr algn="l">
              <a:lnSpc>
                <a:spcPct val="125000"/>
              </a:lnSpc>
              <a:spcAft>
                <a:spcPts val="900"/>
              </a:spcAft>
            </a:pPr>
            <a:r>
              <a:rPr sz="1300" b="0">
                <a:solidFill>
                  <a:srgbClr val="1E2836"/>
                </a:solidFill>
                <a:latin typeface="Segoe UI"/>
              </a:rPr>
              <a:t>Validate zScan vulnerability scanning of the target binary</a:t>
            </a:r>
          </a:p>
          <a:p>
            <a:pPr algn="l">
              <a:lnSpc>
                <a:spcPct val="125000"/>
              </a:lnSpc>
              <a:spcAft>
                <a:spcPts val="900"/>
              </a:spcAft>
            </a:pPr>
            <a:r>
              <a:rPr sz="1300" b="0">
                <a:solidFill>
                  <a:srgbClr val="1E2836"/>
                </a:solidFill>
                <a:latin typeface="Segoe UI"/>
              </a:rPr>
              <a:t>Validate zKeyBox white-box cryptography (optional)</a:t>
            </a:r>
          </a:p>
          <a:p>
            <a:pPr algn="l">
              <a:lnSpc>
                <a:spcPct val="125000"/>
              </a:lnSpc>
              <a:spcAft>
                <a:spcPts val="900"/>
              </a:spcAft>
            </a:pPr>
            <a:r>
              <a:rPr sz="1300" b="0">
                <a:solidFill>
                  <a:srgbClr val="1E2836"/>
                </a:solidFill>
                <a:latin typeface="Segoe UI"/>
              </a:rPr>
              <a:t>Validate console visibility, telemetry and reporting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0" y="2834640"/>
            <a:ext cx="5239512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6400800" y="2834640"/>
            <a:ext cx="5239512" cy="82296"/>
          </a:xfrm>
          <a:prstGeom prst="rect">
            <a:avLst/>
          </a:prstGeom>
          <a:solidFill>
            <a:srgbClr val="B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20840" y="3154680"/>
            <a:ext cx="45720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1">
                <a:solidFill>
                  <a:srgbClr val="B00000"/>
                </a:solidFill>
                <a:latin typeface="Segoe UI"/>
              </a:rPr>
              <a:t>OUT OF SCOPE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0840" y="3566160"/>
            <a:ext cx="457200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900"/>
              </a:spcAft>
            </a:pPr>
            <a:r>
              <a:rPr sz="1300" b="0">
                <a:solidFill>
                  <a:srgbClr val="1E2836"/>
                </a:solidFill>
                <a:latin typeface="Segoe UI"/>
              </a:rPr>
              <a:t>No third-party penetration testing</a:t>
            </a:r>
          </a:p>
          <a:p>
            <a:pPr algn="l">
              <a:lnSpc>
                <a:spcPct val="125000"/>
              </a:lnSpc>
              <a:spcAft>
                <a:spcPts val="900"/>
              </a:spcAft>
            </a:pPr>
            <a:r>
              <a:rPr sz="1300" b="0">
                <a:solidFill>
                  <a:srgbClr val="1E2836"/>
                </a:solidFill>
                <a:latin typeface="Segoe UI"/>
              </a:rPr>
              <a:t>No production release or app-store submission</a:t>
            </a:r>
          </a:p>
          <a:p>
            <a:pPr algn="l">
              <a:lnSpc>
                <a:spcPct val="125000"/>
              </a:lnSpc>
              <a:spcAft>
                <a:spcPts val="900"/>
              </a:spcAft>
            </a:pPr>
            <a:r>
              <a:rPr sz="1300" b="0">
                <a:solidFill>
                  <a:srgbClr val="1E2836"/>
                </a:solidFill>
                <a:latin typeface="Segoe UI"/>
              </a:rPr>
              <a:t>No benchmarking beyond indicative size / start-up</a:t>
            </a:r>
          </a:p>
          <a:p>
            <a:pPr algn="l">
              <a:lnSpc>
                <a:spcPct val="125000"/>
              </a:lnSpc>
              <a:spcAft>
                <a:spcPts val="900"/>
              </a:spcAft>
            </a:pPr>
            <a:r>
              <a:rPr sz="1300" b="0">
                <a:solidFill>
                  <a:srgbClr val="1E2836"/>
                </a:solidFill>
                <a:latin typeface="Segoe UI"/>
              </a:rPr>
              <a:t>No custom feature or roadmap development</a:t>
            </a:r>
          </a:p>
          <a:p>
            <a:pPr algn="l">
              <a:lnSpc>
                <a:spcPct val="125000"/>
              </a:lnSpc>
              <a:spcAft>
                <a:spcPts val="900"/>
              </a:spcAft>
            </a:pPr>
            <a:r>
              <a:rPr sz="1300" b="0">
                <a:solidFill>
                  <a:srgbClr val="1E2836"/>
                </a:solidFill>
                <a:latin typeface="Segoe UI"/>
              </a:rPr>
              <a:t>No SIEM/SOAR integration beyond a sample webhook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199632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5A6676"/>
                </a:solidFill>
                <a:latin typeface="Segoe UI"/>
              </a:rPr>
              <a:t>Target app: [name, platform, native or hybrid — framework + version]          Time-box: 2–4 weeks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45720" y="-45720"/>
            <a:ext cx="12298680" cy="6949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0" y="1074420"/>
            <a:ext cx="12191695" cy="32004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Picture 4" descr="s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29184"/>
            <a:ext cx="2296287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1481328"/>
            <a:ext cx="9601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D69F26"/>
                </a:solidFill>
                <a:latin typeface="Segoe UI"/>
              </a:rPr>
              <a:t>THE PROCESS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6070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3000" b="1">
                <a:solidFill>
                  <a:srgbClr val="0F1520"/>
                </a:solidFill>
                <a:latin typeface="Segoe UI"/>
              </a:rPr>
              <a:t>Five steps from discovery to decision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487168"/>
            <a:ext cx="822960" cy="45720"/>
          </a:xfrm>
          <a:prstGeom prst="rect">
            <a:avLst/>
          </a:prstGeom>
          <a:solidFill>
            <a:srgbClr val="B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4864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0">
                <a:solidFill>
                  <a:srgbClr val="5A6676"/>
                </a:solidFill>
                <a:latin typeface="Segoe UI"/>
              </a:rPr>
              <a:t>SecureCentral  ·  Authorised Value-Added Partner for Zimperium  ·  Asia Pacific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583680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5A6676"/>
                </a:solidFill>
                <a:latin typeface="Segoe UI"/>
              </a:rPr>
              <a:t>03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3401568"/>
            <a:ext cx="10607040" cy="36576"/>
          </a:xfrm>
          <a:prstGeom prst="rect">
            <a:avLst/>
          </a:prstGeom>
          <a:solidFill>
            <a:srgbClr val="DD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548640" y="2880360"/>
            <a:ext cx="2121408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1371600" y="3154680"/>
            <a:ext cx="475488" cy="475488"/>
          </a:xfrm>
          <a:prstGeom prst="ellipse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371600" y="3255264"/>
            <a:ext cx="47548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Segoe UI"/>
              </a:rPr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3767328"/>
            <a:ext cx="17373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D69F26"/>
                </a:solidFill>
                <a:latin typeface="Segoe UI"/>
              </a:rPr>
              <a:t>STEP 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3986784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0F1520"/>
                </a:solidFill>
                <a:latin typeface="Segoe UI"/>
              </a:rPr>
              <a:t>Scoping &amp; Discovery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4526280"/>
            <a:ext cx="178308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Qualification questionnaire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Agree timelines &amp; scope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Align resources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Assess current state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43200" y="2880360"/>
            <a:ext cx="2121408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3566160" y="3154680"/>
            <a:ext cx="475488" cy="475488"/>
          </a:xfrm>
          <a:prstGeom prst="ellipse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566160" y="3255264"/>
            <a:ext cx="47548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44368" y="3767328"/>
            <a:ext cx="17373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D69F26"/>
                </a:solidFill>
                <a:latin typeface="Segoe UI"/>
              </a:rPr>
              <a:t>STEP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44368" y="3986784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0F1520"/>
                </a:solidFill>
                <a:latin typeface="Segoe UI"/>
              </a:rPr>
              <a:t>zDefend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44368" y="4526280"/>
            <a:ext cx="178308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zDefend introduction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Threat workshop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Integration review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Solution implementation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937760" y="2880360"/>
            <a:ext cx="2121408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Oval 25"/>
          <p:cNvSpPr/>
          <p:nvPr/>
        </p:nvSpPr>
        <p:spPr>
          <a:xfrm>
            <a:off x="5760720" y="3154680"/>
            <a:ext cx="475488" cy="475488"/>
          </a:xfrm>
          <a:prstGeom prst="ellipse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760720" y="3255264"/>
            <a:ext cx="47548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38928" y="3767328"/>
            <a:ext cx="17373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D69F26"/>
                </a:solidFill>
                <a:latin typeface="Segoe UI"/>
              </a:rPr>
              <a:t>STEP 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38928" y="3986784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0F1520"/>
                </a:solidFill>
                <a:latin typeface="Segoe UI"/>
              </a:rPr>
              <a:t>zScan &amp; zShield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38928" y="4526280"/>
            <a:ext cx="178308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zScan of target app(s)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Validate scan results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Apply zShield protection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Validate build process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132320" y="2880360"/>
            <a:ext cx="2121408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Oval 31"/>
          <p:cNvSpPr/>
          <p:nvPr/>
        </p:nvSpPr>
        <p:spPr>
          <a:xfrm>
            <a:off x="7955280" y="3154680"/>
            <a:ext cx="475488" cy="475488"/>
          </a:xfrm>
          <a:prstGeom prst="ellipse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7955280" y="3255264"/>
            <a:ext cx="47548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33488" y="3767328"/>
            <a:ext cx="17373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D69F26"/>
                </a:solidFill>
                <a:latin typeface="Segoe UI"/>
              </a:rPr>
              <a:t>STEP 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33488" y="3986784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0F1520"/>
                </a:solidFill>
                <a:latin typeface="Segoe UI"/>
              </a:rPr>
              <a:t>Validation / Testing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33488" y="4526280"/>
            <a:ext cx="178308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Independent testing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Execute POC test cases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Capture evidence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Implementation review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326880" y="2880360"/>
            <a:ext cx="2121408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Oval 37"/>
          <p:cNvSpPr/>
          <p:nvPr/>
        </p:nvSpPr>
        <p:spPr>
          <a:xfrm>
            <a:off x="10149840" y="3154680"/>
            <a:ext cx="475488" cy="475488"/>
          </a:xfrm>
          <a:prstGeom prst="ellipse">
            <a:avLst/>
          </a:prstGeom>
          <a:solidFill>
            <a:srgbClr val="B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149840" y="3255264"/>
            <a:ext cx="47548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8048" y="3767328"/>
            <a:ext cx="17373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D69F26"/>
                </a:solidFill>
                <a:latin typeface="Segoe UI"/>
              </a:rPr>
              <a:t>STEP 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28048" y="3986784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0F1520"/>
                </a:solidFill>
                <a:latin typeface="Segoe UI"/>
              </a:rPr>
              <a:t>Closure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8048" y="4526280"/>
            <a:ext cx="178308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Gather POC results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Validate success criteria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Communicate to stakeholders</a:t>
            </a:r>
          </a:p>
          <a:p>
            <a:pPr algn="l">
              <a:lnSpc>
                <a:spcPct val="120000"/>
              </a:lnSpc>
              <a:spcAft>
                <a:spcPts val="5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Commercial proposal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45720" y="-45720"/>
            <a:ext cx="12298680" cy="6949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0" y="1074420"/>
            <a:ext cx="12191695" cy="32004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Picture 4" descr="s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29184"/>
            <a:ext cx="2296287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1481328"/>
            <a:ext cx="9601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D69F26"/>
                </a:solidFill>
                <a:latin typeface="Segoe UI"/>
              </a:rPr>
              <a:t>STEP 0 · QUALIFICATION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6070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3000" b="1">
                <a:solidFill>
                  <a:srgbClr val="0F1520"/>
                </a:solidFill>
                <a:latin typeface="Segoe UI"/>
              </a:rPr>
              <a:t>Nine questions we must answer first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487168"/>
            <a:ext cx="822960" cy="45720"/>
          </a:xfrm>
          <a:prstGeom prst="rect">
            <a:avLst/>
          </a:prstGeom>
          <a:solidFill>
            <a:srgbClr val="B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4864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0">
                <a:solidFill>
                  <a:srgbClr val="5A6676"/>
                </a:solidFill>
                <a:latin typeface="Segoe UI"/>
              </a:rPr>
              <a:t>SecureCentral  ·  Authorised Value-Added Partner for Zimperium  ·  Asia Pacific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583680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5A6676"/>
                </a:solidFill>
                <a:latin typeface="Segoe UI"/>
              </a:rPr>
              <a:t>04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788920"/>
            <a:ext cx="5285232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94944" y="2916936"/>
            <a:ext cx="310896" cy="310896"/>
          </a:xfrm>
          <a:prstGeom prst="ellipse">
            <a:avLst/>
          </a:prstGeom>
          <a:solidFill>
            <a:srgbClr val="0F1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94944" y="2962656"/>
            <a:ext cx="3108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" y="2907791"/>
            <a:ext cx="4572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Why are you looking for a solution — is there a security incident or urgency?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465576"/>
            <a:ext cx="5285232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94944" y="3593592"/>
            <a:ext cx="310896" cy="310896"/>
          </a:xfrm>
          <a:prstGeom prst="ellipse">
            <a:avLst/>
          </a:prstGeom>
          <a:solidFill>
            <a:srgbClr val="0F1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94944" y="3639312"/>
            <a:ext cx="3108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" y="3584448"/>
            <a:ext cx="4572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Are you doing outsourced development?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142231"/>
            <a:ext cx="5285232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694944" y="4270247"/>
            <a:ext cx="310896" cy="310896"/>
          </a:xfrm>
          <a:prstGeom prst="ellipse">
            <a:avLst/>
          </a:prstGeom>
          <a:solidFill>
            <a:srgbClr val="0F1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94944" y="4315968"/>
            <a:ext cx="3108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" y="4261103"/>
            <a:ext cx="4572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Native or hybrid development?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4818888"/>
            <a:ext cx="5285232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694944" y="4946903"/>
            <a:ext cx="310896" cy="310896"/>
          </a:xfrm>
          <a:prstGeom prst="ellipse">
            <a:avLst/>
          </a:prstGeom>
          <a:solidFill>
            <a:srgbClr val="0F1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694944" y="4992624"/>
            <a:ext cx="3108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" y="4937759"/>
            <a:ext cx="4572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If hybrid: which framework and exact version (e.g. React Native v0.82)?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5495544"/>
            <a:ext cx="5285232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Oval 28"/>
          <p:cNvSpPr/>
          <p:nvPr/>
        </p:nvSpPr>
        <p:spPr>
          <a:xfrm>
            <a:off x="694944" y="5623559"/>
            <a:ext cx="310896" cy="310896"/>
          </a:xfrm>
          <a:prstGeom prst="ellipse">
            <a:avLst/>
          </a:prstGeom>
          <a:solidFill>
            <a:srgbClr val="0F1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94944" y="5669280"/>
            <a:ext cx="3108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5568" y="5614416"/>
            <a:ext cx="4572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Platform focus — Android, iOS or both?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55080" y="2788920"/>
            <a:ext cx="5285232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Oval 32"/>
          <p:cNvSpPr/>
          <p:nvPr/>
        </p:nvSpPr>
        <p:spPr>
          <a:xfrm>
            <a:off x="6501384" y="2916936"/>
            <a:ext cx="310896" cy="310896"/>
          </a:xfrm>
          <a:prstGeom prst="ellipse">
            <a:avLst/>
          </a:prstGeom>
          <a:solidFill>
            <a:srgbClr val="0F1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6501384" y="2962656"/>
            <a:ext cx="3108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FFFFFF"/>
                </a:solidFill>
                <a:latin typeface="Segoe UI"/>
              </a:rP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22008" y="2907791"/>
            <a:ext cx="4572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What are the test cases for the POC?  → provided by SecureCentral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55080" y="3465576"/>
            <a:ext cx="5285232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Oval 36"/>
          <p:cNvSpPr/>
          <p:nvPr/>
        </p:nvSpPr>
        <p:spPr>
          <a:xfrm>
            <a:off x="6501384" y="3593592"/>
            <a:ext cx="310896" cy="310896"/>
          </a:xfrm>
          <a:prstGeom prst="ellipse">
            <a:avLst/>
          </a:prstGeom>
          <a:solidFill>
            <a:srgbClr val="0F1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6501384" y="3639312"/>
            <a:ext cx="3108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FFFFFF"/>
                </a:solidFill>
                <a:latin typeface="Segoe UI"/>
              </a:rPr>
              <a:t>7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2008" y="3584448"/>
            <a:ext cx="4572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Which threats do you detect today, and what is the handling mechanism?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55080" y="4142231"/>
            <a:ext cx="5285232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Oval 40"/>
          <p:cNvSpPr/>
          <p:nvPr/>
        </p:nvSpPr>
        <p:spPr>
          <a:xfrm>
            <a:off x="6501384" y="4270247"/>
            <a:ext cx="310896" cy="310896"/>
          </a:xfrm>
          <a:prstGeom prst="ellipse">
            <a:avLst/>
          </a:prstGeom>
          <a:solidFill>
            <a:srgbClr val="0F1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6501384" y="4315968"/>
            <a:ext cx="3108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FFFFFF"/>
                </a:solidFill>
                <a:latin typeface="Segoe UI"/>
              </a:rPr>
              <a:t>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922008" y="4261103"/>
            <a:ext cx="4572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Custom handling actions, or SDK No-Code action (shut down + redirect to URL)?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355080" y="4818888"/>
            <a:ext cx="5285232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Oval 44"/>
          <p:cNvSpPr/>
          <p:nvPr/>
        </p:nvSpPr>
        <p:spPr>
          <a:xfrm>
            <a:off x="6501384" y="4946903"/>
            <a:ext cx="310896" cy="310896"/>
          </a:xfrm>
          <a:prstGeom prst="ellipse">
            <a:avLst/>
          </a:prstGeom>
          <a:solidFill>
            <a:srgbClr val="0F1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6501384" y="4992624"/>
            <a:ext cx="3108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FFFFFF"/>
                </a:solidFill>
                <a:latin typeface="Segoe UI"/>
              </a:rPr>
              <a:t>9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922008" y="4937759"/>
            <a:ext cx="4572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Can you upload your APK and .xcarchive with dSYM to the SaaS platform for protection?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55080" y="6172200"/>
            <a:ext cx="5285232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548640" y="6144768"/>
            <a:ext cx="56692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B00000"/>
                </a:solidFill>
                <a:latin typeface="Segoe UI"/>
              </a:rPr>
              <a:t>A POC is not scheduled until all nine are answered.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45720" y="-45720"/>
            <a:ext cx="12298680" cy="6949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0" y="1074420"/>
            <a:ext cx="12191695" cy="32004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Picture 4" descr="s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29184"/>
            <a:ext cx="2296287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1481328"/>
            <a:ext cx="9601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D69F26"/>
                </a:solidFill>
                <a:latin typeface="Segoe UI"/>
              </a:rPr>
              <a:t>STEP 1 · THREAT WORKSHOP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6070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3000" b="1">
                <a:solidFill>
                  <a:srgbClr val="0F1520"/>
                </a:solidFill>
                <a:latin typeface="Segoe UI"/>
              </a:rPr>
              <a:t>Threat detected  →  handling action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487168"/>
            <a:ext cx="822960" cy="45720"/>
          </a:xfrm>
          <a:prstGeom prst="rect">
            <a:avLst/>
          </a:prstGeom>
          <a:solidFill>
            <a:srgbClr val="B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4864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0">
                <a:solidFill>
                  <a:srgbClr val="5A6676"/>
                </a:solidFill>
                <a:latin typeface="Segoe UI"/>
              </a:rPr>
              <a:t>SecureCentral  ·  Authorised Value-Added Partner for Zimperium  ·  Asia Pacific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583680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5A6676"/>
                </a:solidFill>
                <a:latin typeface="Segoe UI"/>
              </a:rPr>
              <a:t>05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788920"/>
            <a:ext cx="11091672" cy="411480"/>
          </a:xfrm>
          <a:prstGeom prst="rect">
            <a:avLst/>
          </a:prstGeom>
          <a:solidFill>
            <a:srgbClr val="0F1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77240" y="2898648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FFFFFF"/>
                </a:solidFill>
                <a:latin typeface="Segoe UI"/>
              </a:rPr>
              <a:t>THREAT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49240" y="2898648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FFFFFF"/>
                </a:solidFill>
                <a:latin typeface="Segoe UI"/>
              </a:rPr>
              <a:t>REQUIRED HANDLING ACTION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55480" y="2898648"/>
            <a:ext cx="203911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FFFFFF"/>
                </a:solidFill>
                <a:latin typeface="Segoe UI"/>
              </a:rPr>
              <a:t>IMPLEMENTATION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200400"/>
            <a:ext cx="1109167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777240" y="3282696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0F1520"/>
                </a:solidFill>
                <a:latin typeface="Segoe UI"/>
              </a:rPr>
              <a:t>Rooting (Android)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49240" y="3282696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Shut down + redirect to URL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55480" y="3282696"/>
            <a:ext cx="203911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No-Code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566160"/>
            <a:ext cx="11091672" cy="365760"/>
          </a:xfrm>
          <a:prstGeom prst="rect">
            <a:avLst/>
          </a:prstGeom>
          <a:solidFill>
            <a:srgbClr val="FAFBFC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77240" y="3648456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0F1520"/>
                </a:solidFill>
                <a:latin typeface="Segoe UI"/>
              </a:rPr>
              <a:t>Jailbreak (iOS)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49240" y="3648456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Shut down + redirect to URL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55480" y="3648456"/>
            <a:ext cx="203911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No-Code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931920"/>
            <a:ext cx="1109167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777240" y="4014215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0F1520"/>
                </a:solidFill>
                <a:latin typeface="Segoe UI"/>
              </a:rPr>
              <a:t>Hooking — Frida / Xposed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49240" y="4014215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Shut down or force logout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55480" y="4014215"/>
            <a:ext cx="203911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No-Code / Custom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97680"/>
            <a:ext cx="11091672" cy="365760"/>
          </a:xfrm>
          <a:prstGeom prst="rect">
            <a:avLst/>
          </a:prstGeom>
          <a:solidFill>
            <a:srgbClr val="FAFBFC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777240" y="4379976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0F1520"/>
                </a:solidFill>
                <a:latin typeface="Segoe UI"/>
              </a:rPr>
              <a:t>Debugger attached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49240" y="4379976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Shut down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55480" y="4379976"/>
            <a:ext cx="203911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No-Code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663440"/>
            <a:ext cx="1109167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777240" y="4745736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0F1520"/>
                </a:solidFill>
                <a:latin typeface="Segoe UI"/>
              </a:rPr>
              <a:t>App tampering / repackaging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49240" y="4745736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Shut down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55480" y="4745736"/>
            <a:ext cx="203911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No-Code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5029200"/>
            <a:ext cx="11091672" cy="365760"/>
          </a:xfrm>
          <a:prstGeom prst="rect">
            <a:avLst/>
          </a:prstGeom>
          <a:solidFill>
            <a:srgbClr val="FAFBFC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77240" y="5111496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0F1520"/>
                </a:solidFill>
                <a:latin typeface="Segoe UI"/>
              </a:rPr>
              <a:t>Malware or risky app on device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49240" y="5111496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Restrict features + alert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55480" y="5111496"/>
            <a:ext cx="203911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Custom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8640" y="5394960"/>
            <a:ext cx="1109167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777240" y="5477256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0F1520"/>
                </a:solidFill>
                <a:latin typeface="Segoe UI"/>
              </a:rPr>
              <a:t>MITM / rogue certificate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49240" y="5477256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Force logout + alert SOC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555480" y="5477256"/>
            <a:ext cx="203911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Custom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48640" y="5760720"/>
            <a:ext cx="11091672" cy="365760"/>
          </a:xfrm>
          <a:prstGeom prst="rect">
            <a:avLst/>
          </a:prstGeom>
          <a:solidFill>
            <a:srgbClr val="FAFBFC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777240" y="5843016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0F1520"/>
                </a:solidFill>
                <a:latin typeface="Segoe UI"/>
              </a:rPr>
              <a:t>Screen sharing / overlay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49240" y="5843016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Mask screen or restrict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55480" y="5843016"/>
            <a:ext cx="203911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Custom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000" b="0">
                <a:solidFill>
                  <a:srgbClr val="5A6676"/>
                </a:solidFill>
                <a:latin typeface="Segoe UI"/>
              </a:rPr>
              <a:t>No-Code = configured in console, zero development effort.   Custom = in-app threat callback implemented by your developers.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45720" y="-45720"/>
            <a:ext cx="12298680" cy="6949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0" y="1074420"/>
            <a:ext cx="12191695" cy="32004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Picture 4" descr="s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29184"/>
            <a:ext cx="2296287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1481328"/>
            <a:ext cx="9601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D69F26"/>
                </a:solidFill>
                <a:latin typeface="Segoe UI"/>
              </a:rPr>
              <a:t>STEP 3 · VALIDATION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6070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3000" b="1">
                <a:solidFill>
                  <a:srgbClr val="0F1520"/>
                </a:solidFill>
                <a:latin typeface="Segoe UI"/>
              </a:rPr>
              <a:t>POC test cases — provided by SecureCentral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487168"/>
            <a:ext cx="822960" cy="45720"/>
          </a:xfrm>
          <a:prstGeom prst="rect">
            <a:avLst/>
          </a:prstGeom>
          <a:solidFill>
            <a:srgbClr val="B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4864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0">
                <a:solidFill>
                  <a:srgbClr val="5A6676"/>
                </a:solidFill>
                <a:latin typeface="Segoe UI"/>
              </a:rPr>
              <a:t>SecureCentral  ·  Authorised Value-Added Partner for Zimperium  ·  Asia Pacific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583680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5A6676"/>
                </a:solidFill>
                <a:latin typeface="Segoe UI"/>
              </a:rPr>
              <a:t>06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834640"/>
            <a:ext cx="2724912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548640" y="2834640"/>
            <a:ext cx="2724912" cy="82296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22959" y="318211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800" b="1">
                <a:solidFill>
                  <a:srgbClr val="0F1520"/>
                </a:solidFill>
                <a:latin typeface="Segoe UI"/>
              </a:rPr>
              <a:t>zScan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" y="358444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B00000"/>
                </a:solidFill>
                <a:latin typeface="Segoe UI"/>
              </a:rPr>
              <a:t>4 cases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" y="3977639"/>
            <a:ext cx="224028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Full scan of target binary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OWASP MASVS / MASTG mapping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Hard-coded secret detection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CI/CD-consumable report export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37560" y="2834640"/>
            <a:ext cx="2724912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3337560" y="2834640"/>
            <a:ext cx="2724912" cy="82296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3611879" y="318211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800" b="1">
                <a:solidFill>
                  <a:srgbClr val="0F1520"/>
                </a:solidFill>
                <a:latin typeface="Segoe UI"/>
              </a:rPr>
              <a:t>zShield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1879" y="358444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B00000"/>
                </a:solidFill>
                <a:latin typeface="Segoe UI"/>
              </a:rPr>
              <a:t>7 cases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1879" y="3977639"/>
            <a:ext cx="224028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Protection applied &amp; build re-signed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Decompile comparison vs baseline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Anti-debug &amp; anti-tamper triggers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Size / start-up overhead measured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26479" y="2834640"/>
            <a:ext cx="2724912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6126479" y="2834640"/>
            <a:ext cx="2724912" cy="82296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400799" y="318211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800" b="1">
                <a:solidFill>
                  <a:srgbClr val="0F1520"/>
                </a:solidFill>
                <a:latin typeface="Segoe UI"/>
              </a:rPr>
              <a:t>zDefend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799" y="358444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B00000"/>
                </a:solidFill>
                <a:latin typeface="Segoe UI"/>
              </a:rPr>
              <a:t>16 cases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799" y="3977639"/>
            <a:ext cx="224028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Root, jailbreak, emulator, hooking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Malware, MITM, screen sharing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Offline detection &amp; event sync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No-Code and custom action tests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915400" y="2834640"/>
            <a:ext cx="2724912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8915400" y="2834640"/>
            <a:ext cx="2724912" cy="82296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9189720" y="318211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800" b="1">
                <a:solidFill>
                  <a:srgbClr val="0F1520"/>
                </a:solidFill>
                <a:latin typeface="Segoe UI"/>
              </a:rPr>
              <a:t>Console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89720" y="358444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B00000"/>
                </a:solidFill>
                <a:latin typeface="Segoe UI"/>
              </a:rPr>
              <a:t>5 cases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89720" y="3977639"/>
            <a:ext cx="224028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Threat dashboard &amp; forensics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RBAC for security vs engineering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Dynamic policy update on device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050" b="0">
                <a:solidFill>
                  <a:srgbClr val="5A6676"/>
                </a:solidFill>
                <a:latin typeface="Segoe UI"/>
              </a:rPr>
              <a:t>Executive &amp; compliance reporting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617220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5A6676"/>
                </a:solidFill>
                <a:latin typeface="Segoe UI"/>
              </a:rPr>
              <a:t>32 standard test cases.  Customers may add up to five bespoke cases at Step 0.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45720" y="-45720"/>
            <a:ext cx="12298680" cy="6949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0" y="1074420"/>
            <a:ext cx="12191695" cy="32004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Picture 4" descr="s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29184"/>
            <a:ext cx="2296287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1481328"/>
            <a:ext cx="9601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D69F26"/>
                </a:solidFill>
                <a:latin typeface="Segoe UI"/>
              </a:rPr>
              <a:t>THE PREREQUISITES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6070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3000" b="1">
                <a:solidFill>
                  <a:srgbClr val="0F1520"/>
                </a:solidFill>
                <a:latin typeface="Segoe UI"/>
              </a:rPr>
              <a:t>Before Step 1 begins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487168"/>
            <a:ext cx="822960" cy="45720"/>
          </a:xfrm>
          <a:prstGeom prst="rect">
            <a:avLst/>
          </a:prstGeom>
          <a:solidFill>
            <a:srgbClr val="B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4864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0">
                <a:solidFill>
                  <a:srgbClr val="5A6676"/>
                </a:solidFill>
                <a:latin typeface="Segoe UI"/>
              </a:rPr>
              <a:t>SecureCentral  ·  Authorised Value-Added Partner for Zimperium  ·  Asia Pacific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583680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5A6676"/>
                </a:solidFill>
                <a:latin typeface="Segoe UI"/>
              </a:rPr>
              <a:t>07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816352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31520" y="287121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" y="2898648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Mutual NDA executed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3236976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31520" y="329184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" y="33192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Target application identified and named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657600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31520" y="3712463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" y="3739896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Named resources assigned and committed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4078224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31520" y="4133087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" y="416052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Timelines agreed with a targeted end date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4498848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731520" y="455371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" y="4581144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Weekly sync scheduled and invites issued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4919472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731520" y="497433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" y="5001768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Console tenant provisioned, users invited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340096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731520" y="5394959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5568" y="542239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Evaluation licence keys issued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5760720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731520" y="5815584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15568" y="5843016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Threat &amp; handling action matrix completed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55080" y="2816352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6537960" y="287121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22008" y="2898648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Android APK / AAB artefact available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55080" y="3236976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6537960" y="329184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22008" y="33192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.xcarchive including dSYM available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355080" y="3657600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6537960" y="3712463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22008" y="3739896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Approval to upload artefacts to Zimperium SaaS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55080" y="4078224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6537960" y="4133087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922008" y="416052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Signing certificates available to re-sign builds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55080" y="4498848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6537960" y="455371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922008" y="4581144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Build pipeline access or documented procedure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55080" y="4919472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TextBox 51"/>
          <p:cNvSpPr txBox="1"/>
          <p:nvPr/>
        </p:nvSpPr>
        <p:spPr>
          <a:xfrm>
            <a:off x="6537960" y="497433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922008" y="5001768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Clean + rooted Android and jailbroken iOS devices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55080" y="5340096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6537960" y="5394959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922008" y="542239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Network egress to Zimperium cloud permitted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55080" y="5760720"/>
            <a:ext cx="528523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TextBox 57"/>
          <p:cNvSpPr txBox="1"/>
          <p:nvPr/>
        </p:nvSpPr>
        <p:spPr>
          <a:xfrm>
            <a:off x="6537960" y="5815584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D69F26"/>
                </a:solidFill>
                <a:latin typeface="Segoe UI"/>
              </a:rPr>
              <a:t>☐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922008" y="5843016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Forms A, B and C signed and returned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45720" y="-45720"/>
            <a:ext cx="12298680" cy="6949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0" y="1074420"/>
            <a:ext cx="12191695" cy="32004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Picture 4" descr="s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29184"/>
            <a:ext cx="2296287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1481328"/>
            <a:ext cx="9601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D69F26"/>
                </a:solidFill>
                <a:latin typeface="Segoe UI"/>
              </a:rPr>
              <a:t>DOCUMENTATION PACK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6070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3000" b="1">
                <a:solidFill>
                  <a:srgbClr val="0F1520"/>
                </a:solidFill>
                <a:latin typeface="Segoe UI"/>
              </a:rPr>
              <a:t>Three forms to return before licences are issued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487168"/>
            <a:ext cx="822960" cy="45720"/>
          </a:xfrm>
          <a:prstGeom prst="rect">
            <a:avLst/>
          </a:prstGeom>
          <a:solidFill>
            <a:srgbClr val="B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4864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0">
                <a:solidFill>
                  <a:srgbClr val="5A6676"/>
                </a:solidFill>
                <a:latin typeface="Segoe UI"/>
              </a:rPr>
              <a:t>SecureCentral  ·  Authorised Value-Added Partner for Zimperium  ·  Asia Pacific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583680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5A6676"/>
                </a:solidFill>
                <a:latin typeface="Segoe UI"/>
              </a:rPr>
              <a:t>08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834640"/>
            <a:ext cx="3630168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548640" y="2834640"/>
            <a:ext cx="3630168" cy="82296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182112"/>
            <a:ext cx="29260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B00000"/>
                </a:solidFill>
                <a:latin typeface="Segoe UI"/>
              </a:rPr>
              <a:t>FORM 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456432"/>
            <a:ext cx="3063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600" b="1">
                <a:solidFill>
                  <a:srgbClr val="0F1520"/>
                </a:solidFill>
                <a:latin typeface="Segoe UI"/>
              </a:rPr>
              <a:t>End User (Customer) Details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279392"/>
            <a:ext cx="301752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Legal entity &amp; registration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Business, technical &amp; security contacts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Procurement and decision process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Compliance drivers &amp; existing controls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Customer declaration and signature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70248" y="2834640"/>
            <a:ext cx="3630168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4270248" y="2834640"/>
            <a:ext cx="3630168" cy="82296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590288" y="3182112"/>
            <a:ext cx="29260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B00000"/>
                </a:solidFill>
                <a:latin typeface="Segoe UI"/>
              </a:rPr>
              <a:t>FORM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90288" y="3456432"/>
            <a:ext cx="3063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600" b="1">
                <a:solidFill>
                  <a:srgbClr val="0F1520"/>
                </a:solidFill>
                <a:latin typeface="Segoe UI"/>
              </a:rPr>
              <a:t>Application for POC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90288" y="4279392"/>
            <a:ext cx="301752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Target app, package and bundle IDs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Native / hybrid, framework and version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Modules requested and priority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Handling action option A / B / C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SaaS artefact upload approval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991856" y="2834640"/>
            <a:ext cx="3630168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7991856" y="2834640"/>
            <a:ext cx="3630168" cy="82296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311896" y="3182112"/>
            <a:ext cx="29260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B00000"/>
                </a:solidFill>
                <a:latin typeface="Segoe UI"/>
              </a:rPr>
              <a:t>FORM 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11896" y="3456432"/>
            <a:ext cx="3063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600" b="1">
                <a:solidFill>
                  <a:srgbClr val="0F1520"/>
                </a:solidFill>
                <a:latin typeface="Segoe UI"/>
              </a:rPr>
              <a:t>Reseller / Partner Details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11896" y="4279392"/>
            <a:ext cx="301752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Reseller entity and partner tier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Sales and technical contacts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Deal registration and opportunity data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Accreditations and POC role</a:t>
            </a:r>
          </a:p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100" b="0">
                <a:solidFill>
                  <a:srgbClr val="5A6676"/>
                </a:solidFill>
                <a:latin typeface="Segoe UI"/>
              </a:rPr>
              <a:t>Reseller declaration and signature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5A6676"/>
                </a:solidFill>
                <a:latin typeface="Segoe UI"/>
              </a:rPr>
              <a:t>Return signed forms to info@securecentral.com.au — deal registration and evaluation licences follow within two business days of receipt.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45720" y="-45720"/>
            <a:ext cx="12298680" cy="6949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0" y="1074420"/>
            <a:ext cx="12191695" cy="32004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Picture 4" descr="s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29184"/>
            <a:ext cx="2296287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1481328"/>
            <a:ext cx="9601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1">
                <a:solidFill>
                  <a:srgbClr val="D69F26"/>
                </a:solidFill>
                <a:latin typeface="Segoe UI"/>
              </a:rPr>
              <a:t>THE 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6070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3000" b="1">
                <a:solidFill>
                  <a:srgbClr val="0F1520"/>
                </a:solidFill>
                <a:latin typeface="Segoe UI"/>
              </a:rPr>
              <a:t>Success criteria and closure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487168"/>
            <a:ext cx="822960" cy="45720"/>
          </a:xfrm>
          <a:prstGeom prst="rect">
            <a:avLst/>
          </a:prstGeom>
          <a:solidFill>
            <a:srgbClr val="B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4864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900" b="0">
                <a:solidFill>
                  <a:srgbClr val="5A6676"/>
                </a:solidFill>
                <a:latin typeface="Segoe UI"/>
              </a:rPr>
              <a:t>SecureCentral  ·  Authorised Value-Added Partner for Zimperium  ·  Asia Pacific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583680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5000"/>
              </a:lnSpc>
              <a:spcAft>
                <a:spcPts val="600"/>
              </a:spcAft>
            </a:pPr>
            <a:r>
              <a:rPr sz="900" b="1">
                <a:solidFill>
                  <a:srgbClr val="5A6676"/>
                </a:solidFill>
                <a:latin typeface="Segoe UI"/>
              </a:rPr>
              <a:t>09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834640"/>
            <a:ext cx="528523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31520" y="291693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D69F26"/>
                </a:solidFill>
                <a:latin typeface="Segoe UI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" y="2944368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zShield protection applied; protected build runs correctly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3346704"/>
            <a:ext cx="528523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31520" y="342900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D69F26"/>
                </a:solidFill>
                <a:latin typeface="Segoe UI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" y="345643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Reverse engineering demonstrably harder than baseline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858768"/>
            <a:ext cx="528523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31520" y="3941064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D69F26"/>
                </a:solidFill>
                <a:latin typeface="Segoe UI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" y="3968496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All in-scope threats detected by zDefend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4370832"/>
            <a:ext cx="528523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31520" y="445312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D69F26"/>
                </a:solidFill>
                <a:latin typeface="Segoe UI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" y="448056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Handling actions execute correctly (No-Code and/or custom)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4882896"/>
            <a:ext cx="528523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731520" y="496519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D69F26"/>
                </a:solidFill>
                <a:latin typeface="Segoe UI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" y="4992624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zScan findings actionable for engineering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55080" y="2834640"/>
            <a:ext cx="528523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537960" y="291693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D69F26"/>
                </a:solidFill>
                <a:latin typeface="Segoe UI"/>
              </a:rP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22008" y="2944368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Size and performance overhead within threshold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55080" y="3346704"/>
            <a:ext cx="528523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6537960" y="342900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D69F26"/>
                </a:solidFill>
                <a:latin typeface="Segoe UI"/>
              </a:rP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22008" y="345643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No material false positives in normal use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55080" y="3858768"/>
            <a:ext cx="528523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6537960" y="3941064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D69F26"/>
                </a:solidFill>
                <a:latin typeface="Segoe UI"/>
              </a:rPr>
              <a:t>✓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22008" y="3968496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Integration effort acceptable and repeatable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55080" y="4370832"/>
            <a:ext cx="528523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6537960" y="445312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D69F26"/>
                </a:solidFill>
                <a:latin typeface="Segoe UI"/>
              </a:rPr>
              <a:t>✓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22008" y="448056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Console visibility meets security requirements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55080" y="4882896"/>
            <a:ext cx="528523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6537960" y="496519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D69F26"/>
                </a:solidFill>
                <a:latin typeface="Segoe UI"/>
              </a:rPr>
              <a:t>✓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22008" y="4992624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1E2836"/>
                </a:solidFill>
                <a:latin typeface="Segoe UI"/>
              </a:rPr>
              <a:t>Customer-specific criterion agreed at Step 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5532120"/>
            <a:ext cx="11091672" cy="713232"/>
          </a:xfrm>
          <a:prstGeom prst="rect">
            <a:avLst/>
          </a:prstGeom>
          <a:solidFill>
            <a:srgbClr val="0F1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868680" y="5687568"/>
            <a:ext cx="105156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1">
                <a:solidFill>
                  <a:srgbClr val="FFFFFF"/>
                </a:solidFill>
                <a:latin typeface="Segoe UI"/>
              </a:rPr>
              <a:t>Outcome:   ☐ Successful — proceed to proposal      ☐ Successful with conditions      ☐ Extended      ☐ Unsuccessful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45720" y="-45720"/>
            <a:ext cx="12298680" cy="6949440"/>
          </a:xfrm>
          <a:prstGeom prst="rect">
            <a:avLst/>
          </a:prstGeom>
          <a:solidFill>
            <a:srgbClr val="0F15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D69F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s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731520"/>
            <a:ext cx="2733675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7240" y="2240280"/>
            <a:ext cx="82296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3600" b="1">
                <a:solidFill>
                  <a:srgbClr val="FFFFFF"/>
                </a:solidFill>
                <a:latin typeface="Segoe UI"/>
              </a:rPr>
              <a:t>Let's secure your mobile apps.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154680"/>
            <a:ext cx="74980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400" b="0">
                <a:solidFill>
                  <a:srgbClr val="C4CCD6"/>
                </a:solidFill>
                <a:latin typeface="Segoe UI"/>
              </a:rPr>
              <a:t>Complete Forms A, B and C and we will schedule your Zimperium MAPS</a:t>
            </a:r>
          </a:p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400" b="0">
                <a:solidFill>
                  <a:srgbClr val="C4CCD6"/>
                </a:solidFill>
                <a:latin typeface="Segoe UI"/>
              </a:rPr>
              <a:t>Proof of Concept kickoff within five business days.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4160520"/>
            <a:ext cx="5120640" cy="18288"/>
          </a:xfrm>
          <a:prstGeom prst="rect">
            <a:avLst/>
          </a:prstGeom>
          <a:solidFill>
            <a:srgbClr val="3A46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4434840"/>
            <a:ext cx="50292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00" b="0">
                <a:solidFill>
                  <a:srgbClr val="FFFFFF"/>
                </a:solidFill>
                <a:latin typeface="Segoe UI"/>
              </a:rPr>
              <a:t>SecureCentral Global Pty Ltd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00" b="0">
                <a:solidFill>
                  <a:srgbClr val="FFFFFF"/>
                </a:solidFill>
                <a:latin typeface="Segoe UI"/>
              </a:rPr>
              <a:t>A Pioneer Infotech Company  ·  ISO/IEC 27001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00" b="0">
                <a:solidFill>
                  <a:srgbClr val="FFFFFF"/>
                </a:solidFill>
                <a:latin typeface="Segoe UI"/>
              </a:rPr>
              <a:t>info@securecentral.com.au  ·  +61 424 135 693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00" b="0">
                <a:solidFill>
                  <a:srgbClr val="FFFFFF"/>
                </a:solidFill>
                <a:latin typeface="Segoe UI"/>
              </a:rPr>
              <a:t>www.securecentral.com.au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4434840"/>
            <a:ext cx="47548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000" b="1">
                <a:solidFill>
                  <a:srgbClr val="D69F26"/>
                </a:solidFill>
                <a:latin typeface="Segoe UI"/>
              </a:rPr>
              <a:t>AUTHORISED VALUE-ADDED PARTNER</a:t>
            </a:r>
          </a:p>
        </p:txBody>
      </p:sp>
      <p:pic>
        <p:nvPicPr>
          <p:cNvPr id="10" name="Picture 9" descr="zim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4754880"/>
            <a:ext cx="1883229" cy="457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66560" y="5486400"/>
            <a:ext cx="47548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8A94A2"/>
                </a:solidFill>
                <a:latin typeface="Segoe UI"/>
              </a:rPr>
              <a:t>Australia · New Zealand · Singapore · Malaysia · Indonesia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